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9" r:id="rId3"/>
    <p:sldId id="260" r:id="rId4"/>
    <p:sldId id="256" r:id="rId5"/>
    <p:sldId id="257" r:id="rId6"/>
    <p:sldId id="262" r:id="rId7"/>
    <p:sldId id="261" r:id="rId8"/>
    <p:sldId id="266" r:id="rId9"/>
    <p:sldId id="263" r:id="rId10"/>
    <p:sldId id="267" r:id="rId11"/>
    <p:sldId id="268" r:id="rId12"/>
    <p:sldId id="269" r:id="rId13"/>
    <p:sldId id="264" r:id="rId14"/>
    <p:sldId id="270" r:id="rId15"/>
    <p:sldId id="265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1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47.wmf"/><Relationship Id="rId3" Type="http://schemas.openxmlformats.org/officeDocument/2006/relationships/image" Target="../media/image37.png"/><Relationship Id="rId7" Type="http://schemas.openxmlformats.org/officeDocument/2006/relationships/image" Target="../media/image41.wmf"/><Relationship Id="rId12" Type="http://schemas.openxmlformats.org/officeDocument/2006/relationships/image" Target="../media/image46.wmf"/><Relationship Id="rId2" Type="http://schemas.openxmlformats.org/officeDocument/2006/relationships/image" Target="../media/image36.png"/><Relationship Id="rId1" Type="http://schemas.openxmlformats.org/officeDocument/2006/relationships/image" Target="../media/image27.wmf"/><Relationship Id="rId6" Type="http://schemas.openxmlformats.org/officeDocument/2006/relationships/image" Target="../media/image40.wmf"/><Relationship Id="rId11" Type="http://schemas.openxmlformats.org/officeDocument/2006/relationships/image" Target="../media/image45.wmf"/><Relationship Id="rId5" Type="http://schemas.openxmlformats.org/officeDocument/2006/relationships/image" Target="../media/image39.wmf"/><Relationship Id="rId10" Type="http://schemas.openxmlformats.org/officeDocument/2006/relationships/image" Target="../media/image44.wmf"/><Relationship Id="rId4" Type="http://schemas.openxmlformats.org/officeDocument/2006/relationships/image" Target="../media/image38.png"/><Relationship Id="rId9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1T11:35:50.043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2884 1,'-1172'0,"1166"0,0 0,1 0,-1 1,0-1,1 1,-1 1,1-1,-1 1,1 0,-5 2,7-2,0 0,1 0,-1 0,0 1,1 0,-1-1,1 1,0 0,0 0,0 0,0 1,1-1,-1 0,1 1,0-1,0 1,0 2,-12 37,-1-1,-1 0,-3-1,-1-1,-7 8,22-43,-8 17,-1-1,-1-1,0 0,-13 11,-25 34,44-52,-1-1,0-1,-1 1,0-2,-1 1,0-1,-10 5,-25 14,29-20,1 1,0 1,1 0,0 0,1 2,0 0,-4 5,-4 8,-2-2,-1-1,-1-1,-17 11,-5 5,40-32,0 0,-1-1,0 0,1-1,-2 0,1 0,0-1,-1 0,0-1,-25 5,-34 3,-8 1,67-9,-13 2,0 1,0 2,0 0,0 1,0 2,-13 6,-2-2,0-1,0-2,-1-2,0-1,0-2,-20 0,52-6,-1 1,1 0,0 0,-1 1,1 0,0 0,0 1,0 0,-4 2,8-3,0 0,0 0,0 1,0-1,0 1,0 0,1 0,-1 0,1 0,0 0,0 0,0 1,0-1,1 1,0-1,-1 1,1 0,0-1,0 3,-5 33,2-12,-1 0,-3 6,-3 11,3 1,1-1,3 2,1-1,3 0,1 1,4 10,-5-51,0 1,1-1,-1 0,1 0,1 0,-1 0,1 0,0 0,0 0,0-1,1 1,-1-1,1 1,0-1,1 0,-1 0,1 0,-1-1,1 1,0-1,1 0,-1 0,0-1,1 1,0-1,-1 0,1 0,0 0,0-1,0 1,0-1,0-1,1 1,2-1,66 5,0-3,27-5,17 0,-57 2,-24-1,-1 3,29 3,-53-2,0 1,0 1,-1 0,1 0,0 2,0-1,0 0,0-1,1 0,3 0,19 0,32 1,23 2,2 10,-50-8,0-2,1-2,6-2,832-2,-405-3,-402 4,-37 0,0-2,0-1,0-2,1-1,-34 3,0 0,1 0,-1-1,0 1,0-1,0 1,-1-1,1-1,0 1,-1 0,1-1,-1 0,0 0,0 0,0 0,0 0,0-1,0-2,1 1,-1-1,-1 0,1 0,-1 0,0 0,-1 0,1-1,-1 1,0-6,-1-15,0 0,-2 1,-1-1,-1 0,-3-4,4 11,-4-39,2 1,3-1,4-42,0 18,-5-24,-9 18,6 60,2-1,1-17,3-59,1 49,-2 1,-2 0,-4-4,-4-39,5 0,4-1,4-5,0-19,-2 95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21:50:55.210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4254,'75'1,"-14"0,1-2,40-7,-83 6,0-2,-1 0,0-1,0-1,0 0,0-2,-1 0,0-1,-1 0,12-10,-5 1,-1 0,-1-2,0-1,-2 0,0-1,6-12,-13 16,-2 0,1-1,-2 0,-1 0,0-1,-1-1,-2 1,0-1,0-3,12-80,6 0,33-95,-25 109,14-75,33-301,-65 390,3 1,4 0,3 1,3 2,3 0,28-47,-23 56,-19 38,-2 0,0-1,-2 0,4-17,17-51,-19 58,-1-1,-2 0,4-30,-8 19,0-3,2 1,2 0,2 0,10-20,-7 30,3 2,1 0,2 0,2 2,1 1,1 1,2 1,2 1,1 2,1 0,1 3,2 0,0 3,2 0,1 2,0 2,2 2,9-2,-39 16,66-25,4-7,-54 24,0-2,-2-1,0-1,21-18,23-29,-49 43,1 1,2 1,-1 1,2 1,0 1,10-4,-3 2,-1-1,-1-1,-1-2,22-21,0-6,-31 30,0 1,1 1,7-5,-18 16,0 1,0 0,0 0,0 0,1 1,0 0,-1 0,1 1,0 0,0 1,8-1,67 2,-58 1,0-1,-1-1,16-3,-39 4,-1 0,0 0,1 0,-1 0,0 0,1 0,-1 0,0 0,1 0,-1 0,0 0,1 0,-1 0,0 0,1 0,-1-1,0 1,0 0,1 0,-1 0,0 0,0-1,1 1,-1 0,0 0,0-1,1 1,-1 0,0 0,0-1,0 1,0 0,1-1,-1 1,0 0,0 0,0-1,0 1,0 0,0-1,0 1,0 0,0-1,0 1,0 0,0-1,-16-13,-41-15,43 22,-10-3,-1 0,0 2,-19-4,-1-1,26 4,19 8,0 1,0 0,0-1,0 1,0 0,0-1,0 1,1 0,-1 0,0-1,0 1,0 0,1 0,-1-1,0 1,0 0,0 0,1 0,-1-1,0 1,0 0,1 0,-1 0,0 0,1 0,-1 0,0-1,0 1,1 0,-1 0,0 0,1 0,-1 0,1 0,40-5,-30 5,1 0,-1 1,0 0,1 1,-1 0,0 1,0 0,0 1,-1 0,0 1,1 0,-1 0,-1 1,1 1,7 6,-14-10,-1 0,0-1,0 1,-1 0,1 0,0 0,-1 0,0 1,0-1,0 0,0 1,0-1,-1 0,0 1,1-1,-1 1,0-1,-1 0,1 1,-1-1,1 1,-1-1,0 0,0 0,-1 1,1-1,-1 0,0 1,-5 10,-1-1,0 1,-1-1,0-1,-7 7,-8 10,3-3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22:54:16.600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3109,'0'27,"1"0,1 0,1 0,2-1,3 9,-3-18,2 1,-1-1,2 0,1-1,0 0,0 0,2-1,2 2,17 18,1-2,2-1,1-1,2-2,29 19,65 36,10-3,-81-47,97 58,28 17,71 25,-207-114,0-2,1-2,0-2,2-2,-1-3,11-1,17 0,0-5,1-2,51-8,-106 5,0-1,-1-1,1-1,19-7,-32 7,0 1,0-1,0-1,0 0,-1-1,0 0,0 0,-1-1,0 0,2-4,3-5,-1 0,0-1,-2 0,0-1,-1 0,-1-1,-1 0,-1 0,0-4,12-48,10-74,-25 123,12-107,-5 0,-5-11,12-154,50-218,-59 467,2 1,2 0,1 1,3 1,2 1,1 0,14-18,16-32,104-177,-108 196,4 1,33-33,100-94,56-36,27-28,-231 223,-2-1,17-28,-27 34,1 2,2 1,2 0,24-20,-29 32,33-28,15-7,-51 41,0 1,1 1,1 0,0 2,18-6,121-29,-19 6,-132 33,-15-1,-20-4,22 10,-38-11,-1 1,-16 0,-56-15,100 22,-10-3,0 0,0 2,0 1,-19-1,31 7,16 3,16 7,32 7,-16-6,0 2,0 1,8 7,-30-16,0-1,0 0,1-1,-1 0,1-2,5 1,-2 0,-1 1,1 0,12 7,-28-12,0 1,0 0,-1 0,1 0,0 0,-1 0,1 0,-1 0,1 1,-1-1,0 0,1 1,-1-1,0 1,0 0,0-1,0 1,0 0,-1-1,1 1,0 0,-1 1,1 0,-1-1,-1 1,1 0,0-1,-1 1,1-1,-1 1,0-1,1 1,-1-1,-1 1,1-1,0 0,-2 2,-5 8,-1-1,-1 0,0-1,-1 0,-5 4,-28 25,2 2,1 1,-17 27,47-57,1-1,-2-1,1 1,-2-2,-2 3,9-8,-12 9</inkml:trace>
  <inkml:trace contextRef="#ctx0" brushRef="#br0" timeOffset="119398.322">6519 4125,'46'3,"-1"2,0 2,-1 1,40 14,-15-4,36 3,-75-15,-1 1,0 2,-1 1,21 11,-21-9,1 0,0-2,1-2,24 5,-30-10,-1-1,1-1,0-1,0 0,0-2,0-1,-1-1,10-4,-14 3,0-2,-1 0,-1-1,1 0,-1-2,-1 0,1-1,-2 0,0-2,8-7,28-31,-2-2,-3-2,-2-2,-3-2,-3-2,21-43,-18 29,16-18,-25 44,-2-1,-2-2,16-45,5-35,120-298,-130 345,4 1,4 3,52-70,-5 26,-7 12,-5-4,20-45,-51 63,-4-2,4-24,66-209,-69 190,-35 106,2 0,2 1,16-25,-21 42,1 0,1 2,1-1,0 2,1 0,1 1,5-2,71-65,-57 48,2 3,1 1,7-2,203-110,-84 51,-128 71,2 1,1 1,0 3,1 1,1 2,0 2,1 1,0 3,15 0,34 2,58 6,55-2,-204 1,5 0,0 0,1 0,-1-1,0 0,0 0,0-1,0 1,0-2,0 1,4-2,-10 3,0 1,0 0,0 0,0 0,0-1,0 1,0 0,0 0,0 0,0-1,0 1,0 0,0 0,0 0,0 0,0-1,0 1,0 0,0 0,0 0,0 0,0-1,-1 1,1 0,0 0,0 0,0 0,0 0,0 0,-1-1,1 1,0 0,0 0,0 0,0 0,-1 0,1 0,0 0,0 0,0 0,-1 0,1 0,0 0,0 0,0 0,0 0,-1 0,1 0,0 0,0 0,-14-3,1 2,-31-4,0-2,-20-6,34 5,10 4,0-1,0-1,0-1,1 0,1-2,-1 0,-15-11,34 20,-1 0,1 0,0 0,-1 0,1 0,0-1,0 1,-1 0,1 0,0 0,0-1,-1 1,1 0,0 0,0-1,0 1,-1 0,1-1,0 1,0 0,0 0,0-1,0 1,0 0,0-1,-1 1,1 0,0-1,0 1,0 0,0-1,1 1,-1 0,0-1,0 1,0 0,0-1,13-4,23 2,-34 3,5 0,14-1,-1 2,1 0,12 3,-26-3,0 1,0 0,0 0,-1 1,1-1,-1 2,1-1,-1 1,0 0,-1 0,1 0,2 3,-4-3,2 1,0 1,0 0,0 1,-1 0,2 2,-6-7,0 0,0-1,0 1,0 0,-1 0,1 0,0-1,-1 1,0 0,1 0,-1 0,0 0,0 0,0 0,0 0,0 0,-1 0,1 0,-1 0,1 0,-1-1,1 1,-1 0,0 0,-1 1,-8 10,-1 0,0-1,-1 0,-1 0,1-2,-2 0,-3 2,-38 32,18-11,-2-2,-15 7,8 0,27-22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23:05:40.681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5456 1,'-1219'0,"1155"3,0 4,0 2,-26 8,-82 13,-404 54,415-59,2 8,1 7,-65 28,137-40,-116 38,-171 31,205-59,89-18,-2-3,1-4,-45 0,-115-12,4-1,153 7,0 4,-47 14,-64 9,136-26,-46 5,-38-2,108-6,33-5,1 1,0-1,-1 0,1 0,-1 0,1 0,0 1,-1-1,1 0,0 0,-1 1,1-1,0 0,-1 1,1-1,0 0,0 1,-1-1,1 0,0 1,0-1,0 1,0-1,-1 0,1 1,0 0,0-1,1 1,-1 0,0 0,1 0,-1 0,1 0,-1 0,1-1,-1 1,1 0,0 0,-1-1,1 1,0-1,-1 1,1 0,0-1,0 1,12 7,0 1,1-2,0 0,0 0,13 3,81 22,-75-23,-16-4,24 8,1-3,0-1,0-1,33 0,-88-10,0 0,0-1,1 0,-1-1,-7-3,-29-9,-15 3,-6 2,24 5,0-2,-43-15,85 22,0 0,0-1,0 0,0 0,1 0,-1 0,1-1,0 1,-1-1,1 0,0 0,1 0,1 2,0-1,0 1,0 0,0-1,1 1,-1-1,0 1,1-1,-1 1,1-1,0 1,0-1,-1 0,1 1,0-1,0 1,1-1,-1 0,0 1,0-1,1 1,-1-1,1 1,-1-1,1 1,0-1,0 1,-1 0,1-1,0 1,0 0,1-1,8-10,1 1,0 1,1 0,-1 0,2 1,2-1,85-46,-63 37,-1-1,13-12,1-9,-26 19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25T23:15:06.172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1 251,'1271'0,"-1262"1,0-2,1 1,-1-1,-1 0,1-1,0 0,0-1,-7 3,0-1,-1 0,1 0,0 0,0 0,-1 0,1 0,-1 0,1 0,-1-1,1 1,-1-1,0 1,0-1,1 1,-1-1,0 0,-1 0,1 1,0-1,0 0,-1 0,1 0,-1 0,0 0,1 0,-1 0,0 0,0 0,0 0,-1 0,1 0,0 0,-1-1,0-3,-1-1,0 1,0 0,0-1,-1 1,0 0,0 1,-1-1,1 0,-1 1,0 0,-1 0,1 0,-2 0,-9-8,-1 1,0 1,0 1,-3-1,1 1,-18-17,28 21,25 20,5 2,-1 0,-1 0,-1 1,15 17,-32-32,0 1,0-1,0 1,0-1,0 1,-1 0,1 0,-1 0,0 0,0 0,0 0,0 0,-1 0,1 0,-1 1,0-1,0 0,0 0,0 0,0 1,-1-1,0 0,1 0,-1 0,0 0,-1 0,1 0,0 0,-1 0,0-1,1 1,-1 0,0-1,0 1,-1-1,1 0,0 0,-1 0,0 0,1 0,-1-1,0 1,0-1,0 1,0-1,-1 0,-7 4,-1-1,1 2,0 0,1 0,-1 1,1 0,0 1,1 0,0 1,0 0,1 0,0 0,1 1,-1 2,-9 16,9-16,1-1,0 1,1 1,-3 8,3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1T11:34:41.751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136 914,'7'-1,"0"0,0 0,0-1,0 0,0 0,0-1,0 0,-1 0,2-1,38-14,-19 13,0 1,0 1,0 2,1 1,1 1,9-1,-1-1,14-3,-40 3,1-1,-1-1,0 0,0 0,0-1,0-1,0 0,-1 0,6-4,9-9,-12 9,0 0,1 0,0 1,0 1,1 0,0 1,14-4,26-2,1 2,0 3,-44 6,0-1,-1-1,1 0,-1 0,0-1,0-1,9-4,5-6,1-1,7-9,-19 15,54-32,-47 31,-1-2,0 0,9-9,-13 8,0 1,1 0,1 1,0 1,18-8,-17 9,0-1,-1 0,0-2,48-29,-23 19,-2-1,-1-3,-1-1,0-3,9-16,-38 36,1 0,0 0,1 1,0 1,8-5,23-14,-34 21,1 0,0 1,0 0,1 0,0 1,0 1,0 0,1 0,-1 1,5 0,65-4,-1 5,51 5,-1-1,1036-2,-1162 0,-1 0,0-1,1 1,-1 1,0-1,1 0,-1 1,0 0,1-1,-1 1,0 1,0-1,0 0,0 1,0-1,0 1,-1 0,1 0,0 0,-1 1,1-1,-1 0,0 1,0 0,0-1,0 1,0 0,-1 0,0 0,1 0,-1 0,0 1,0-1,0 1,4 28,-1-1,-1 1,-2-1,-1 1,-2 0,-1 5,-2 58,3-32,0-19,2 0,5 37,0-57,0-1,2 0,1 1,-1-3,-1 0,-1 0,3 23,-3 60,-7 82,-1-46,4 389,-1-525,0 0,1 0,-1 1,-1-1,1 0,-1 0,1 0,-1 1,0-1,-1 0,1 0,-1 0,0 0,0-1,0 1,0 0,0-1,-1 0,0 1,0-1,0 0,0 0,0-1,-1 1,1-1,-1 1,1-1,-4 1,-14 7,-2-2,1 0,-1-2,0 0,0-2,0 0,-18-1,2 2,0 1,-10 5,15-4,-1 0,1-2,-1-2,-2-1,-142-3,66-2,-1253 3,1340 2,0 0,1 2,-4 1,-62 8,82-13,-17 1,0 0,0 2,0 1,1 1,-4 3,-36 9,-1-2,-1-3,-6-3,-25-3,0-4,-10-4,-27-1,-260 4,389-1,-1 0,1-1,0 1,0-1,0 0,0-1,1 1,-1-1,0 0,-3-2,6 2,0 0,1 0,-1 0,1 0,0-1,-1 1,1 0,0-1,0 0,0 1,1-1,-1 0,1 0,0 0,-1 0,1 0,1 0,-1-1,0 1,0-3,-1-17,1 0,1 0,2-13,-1 15,0 0,-1 0,-2 0,-2-15,-6-38,3-1,4 0,2 0,5-4,-2-51,-2-235,0 335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1T12:24:29.321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 83,'0'1631,"3"-1567,10 58,-2-27,0-4,-4-32,0 54,-7-111,0 27,0 1,2-1,2 1,0-1,6 17,0-4,-1 1,-2 0,-2 1,-2 12,-4 177,-1-90,2 628,1-756,0 0,1-1,1 1,1-1,0 1,0-1,5 8,2 8,-3-4,-5-18,-1 1,1-1,0 0,1-1,0 1,1 1,-3-6,1 0,-1 0,1-1,0 1,-1-1,1 1,0-1,1 0,-1 0,0 0,1-1,-1 1,1-1,-1 0,1 0,2 0,44 8,0-2,24-1,-45-4,193 6,25-10,-40-1,259 3,-454 0,0-2,1 0,-1 0,0-1,0-1,-1 0,1 0,-1-1,0-1,10-6,3-4,0 0,-1-2,-1 0,3-6,-11 9,-1-2,0 1,-1-2,-1 0,-1 0,-1-1,5-14,-3 3,-2 1,-2-2,-1 1,2-26,4-17,-2-6,-4-1,-2 0,-7-62,0 13,4-1613,-3 1705,-2 0,-3-17,-6-51,11 83,-1 0,-2 0,0 0,-6-12,4 11,1-1,0 0,0-16,2-46,7-74,-1 67,-4-36,-21-51,23 170,-1 1,0 0,-1 0,1-1,-2 1,0 0,0 1,0-1,-2-1,2 5,0 0,-1 0,1 1,-1 0,0-1,0 1,-1 1,1-1,-1 1,0 0,0 0,0 0,0 0,0 1,-3-1,-36-12,0 2,-1 2,-1 1,0 3,-45-2,-60 5,-27 6,15 1,-727-3,855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1BABD-2CA4-4BFA-82B5-C0F834193D45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E89F5-EB08-4420-BB98-7CBFF7F47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31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E89F5-EB08-4420-BB98-7CBFF7F47F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55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E89F5-EB08-4420-BB98-7CBFF7F47F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4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5B3EC-2C00-44B2-A657-A4EB3B651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2216F0-2F3D-43FF-83B6-B4FEBF4CD0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D3B07-EE38-4E9D-8EB0-CB41DECE2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93567-063B-43ED-99F2-1BD741375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B1395-48A3-42AC-9DF2-CA69C8765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66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CE025-21EE-4208-A084-68B9C0F9A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6801B-A2C7-40AF-9777-824337796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BCF57-E216-4111-ABB0-1723B63C0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BE2B7-DCF6-483D-A80A-5975BF87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DE7FB-683B-467E-8AEC-D33FAC8A7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3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1E06F1-7231-4405-AA31-0BFA759994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33F0-9D8E-4BC3-B143-02BDDE0F0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64729-16C5-44D7-8561-5B5624CA5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BB0A-C255-4384-BEDF-B654F7CD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C5768-BE64-46F4-BB06-059AB7472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81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8D706-57EC-4133-B4AC-7A654C5F1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E71DB-5FD3-4FE6-A1B2-8875652F5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86B12-B64E-42FA-8B81-C40C037DC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E8E2F-E86B-4EA6-9908-8EB60CFFB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C902E-14C2-4570-8FA9-B5FD7D94C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18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27D29-CAEB-448D-AD3D-6B0A0CC67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55032-1CD5-4185-9929-3111FC71D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1A3A2-4305-43EC-A334-F7005C7CC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72729-0E76-4F34-959A-BB84AF8C1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80809-1A59-4F11-85BC-51D9E14C5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8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1B4E7-2660-4AE1-979E-F0C103191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EC402-E453-4C2D-8BFC-8C6D5B209E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AB3D7-5D47-46E4-A2F9-B55708855F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D664B2-EB5C-4B3F-9D7E-F0BF5E0B7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EBE08-13A1-435F-AE77-536E0F298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CEB2A-ADE0-44CA-B318-DE3C14C74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7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F652B-DA6B-4A9F-B006-4DBD6ABC5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0D7CBD-3D45-41D2-8C01-76F3B9DBD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878DFA-78AE-4AC9-B7EB-5955966A48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D3A55E-52EB-4E97-9C84-4373EEF9BC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262613-71F3-49BC-B037-AF4B22C2EA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3939EC-0993-4DC2-BAE5-C372CFBF0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5007C8-7703-4737-AB4F-5634F177F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CF49F4-A7E4-42F2-855C-D3E391902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8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51940-003D-42A4-8A99-79CD6C99D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CEF9BE-D76C-4970-9891-EB9B44244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F9D582-CE29-4726-81B1-D13558B2B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353A93-3153-473E-AAF4-65969AE6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29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EE787-51B5-48BB-B841-9DD35352B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ADC8D8-A6B7-4D02-8714-494B4CB49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12A83-B106-457D-909F-75CF1FDF6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9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D7943-2B66-41B0-9A08-7B542F097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78B81-6D26-4B6D-BB25-43129C602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75193-6CE3-4B12-AE85-D15D5ACB7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FF60B-6372-4307-A80C-C27C151CD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C98C5A-E077-4C75-89C7-AFFFF4A7F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A7C32-0807-4A84-A00B-37F9893E2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2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9A88D-DE9B-4241-9D18-31A48C729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AAA759-3990-452F-8514-2D3074A39C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9E4C9-3793-409D-9015-806BC2BE08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1F49A8-0C05-42A1-B6F4-58C7FB233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37E10-7654-4009-B4A4-E363C8223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091F2-BF7C-47CA-9D18-38EA505E1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102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E107CA-6E6B-4D8A-BF6A-61FEB59C4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745B2-9901-4286-B438-0A15120C1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8E736-38BE-446E-8C0A-5517D5AF6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69063-8A95-4B7B-9946-60AC2A59046F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9C73F-2789-498D-9FE0-D2B45F9F3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CB4FA-1339-4215-97E3-AB42BC266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52591-68FC-4A4E-A6FE-DFED02D3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101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51.png"/><Relationship Id="rId4" Type="http://schemas.openxmlformats.org/officeDocument/2006/relationships/image" Target="../media/image48.wmf"/><Relationship Id="rId9" Type="http://schemas.openxmlformats.org/officeDocument/2006/relationships/customXml" Target="../ink/ink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54.wmf"/><Relationship Id="rId18" Type="http://schemas.openxmlformats.org/officeDocument/2006/relationships/oleObject" Target="../embeddings/oleObject47.bin"/><Relationship Id="rId3" Type="http://schemas.openxmlformats.org/officeDocument/2006/relationships/image" Target="../media/image58.png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44.bin"/><Relationship Id="rId17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6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580.png"/><Relationship Id="rId5" Type="http://schemas.openxmlformats.org/officeDocument/2006/relationships/image" Target="../media/image51.wmf"/><Relationship Id="rId15" Type="http://schemas.openxmlformats.org/officeDocument/2006/relationships/image" Target="../media/image55.wmf"/><Relationship Id="rId10" Type="http://schemas.openxmlformats.org/officeDocument/2006/relationships/customXml" Target="../ink/ink3.xml"/><Relationship Id="rId19" Type="http://schemas.openxmlformats.org/officeDocument/2006/relationships/image" Target="../media/image57.wmf"/><Relationship Id="rId4" Type="http://schemas.openxmlformats.org/officeDocument/2006/relationships/oleObject" Target="../embeddings/oleObject41.bin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4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52.bin"/><Relationship Id="rId18" Type="http://schemas.openxmlformats.org/officeDocument/2006/relationships/image" Target="../media/image65.png"/><Relationship Id="rId3" Type="http://schemas.openxmlformats.org/officeDocument/2006/relationships/customXml" Target="../ink/ink4.xml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62.wmf"/><Relationship Id="rId17" Type="http://schemas.openxmlformats.org/officeDocument/2006/relationships/customXml" Target="../ink/ink5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4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5" Type="http://schemas.openxmlformats.org/officeDocument/2006/relationships/oleObject" Target="../embeddings/oleObject53.bin"/><Relationship Id="rId10" Type="http://schemas.openxmlformats.org/officeDocument/2006/relationships/image" Target="../media/image61.wmf"/><Relationship Id="rId4" Type="http://schemas.openxmlformats.org/officeDocument/2006/relationships/image" Target="../media/image64.png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6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8.png"/><Relationship Id="rId5" Type="http://schemas.openxmlformats.org/officeDocument/2006/relationships/customXml" Target="../ink/ink6.xml"/><Relationship Id="rId4" Type="http://schemas.openxmlformats.org/officeDocument/2006/relationships/image" Target="../media/image27.wmf"/><Relationship Id="rId9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66.png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6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10.png"/><Relationship Id="rId5" Type="http://schemas.openxmlformats.org/officeDocument/2006/relationships/customXml" Target="../ink/ink7.xml"/><Relationship Id="rId4" Type="http://schemas.openxmlformats.org/officeDocument/2006/relationships/image" Target="../media/image27.wmf"/><Relationship Id="rId9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7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9.wmf"/><Relationship Id="rId3" Type="http://schemas.openxmlformats.org/officeDocument/2006/relationships/image" Target="../media/image20.png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5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2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19.bin"/><Relationship Id="rId19" Type="http://schemas.openxmlformats.org/officeDocument/2006/relationships/image" Target="../media/image34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42.wmf"/><Relationship Id="rId26" Type="http://schemas.openxmlformats.org/officeDocument/2006/relationships/image" Target="../media/image46.wmf"/><Relationship Id="rId3" Type="http://schemas.openxmlformats.org/officeDocument/2006/relationships/oleObject" Target="../embeddings/oleObject25.bin"/><Relationship Id="rId21" Type="http://schemas.openxmlformats.org/officeDocument/2006/relationships/oleObject" Target="../embeddings/oleObject34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32.bin"/><Relationship Id="rId25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wmf"/><Relationship Id="rId20" Type="http://schemas.openxmlformats.org/officeDocument/2006/relationships/image" Target="../media/image43.wmf"/><Relationship Id="rId29" Type="http://schemas.openxmlformats.org/officeDocument/2006/relationships/customXml" Target="../ink/ink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6.png"/><Relationship Id="rId11" Type="http://schemas.openxmlformats.org/officeDocument/2006/relationships/oleObject" Target="../embeddings/oleObject29.bin"/><Relationship Id="rId24" Type="http://schemas.openxmlformats.org/officeDocument/2006/relationships/image" Target="../media/image45.wmf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5.bin"/><Relationship Id="rId28" Type="http://schemas.openxmlformats.org/officeDocument/2006/relationships/image" Target="../media/image47.wmf"/><Relationship Id="rId10" Type="http://schemas.openxmlformats.org/officeDocument/2006/relationships/image" Target="../media/image38.png"/><Relationship Id="rId19" Type="http://schemas.openxmlformats.org/officeDocument/2006/relationships/oleObject" Target="../embeddings/oleObject33.bin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40.wmf"/><Relationship Id="rId22" Type="http://schemas.openxmlformats.org/officeDocument/2006/relationships/image" Target="../media/image44.wmf"/><Relationship Id="rId27" Type="http://schemas.openxmlformats.org/officeDocument/2006/relationships/oleObject" Target="../embeddings/oleObject37.bin"/><Relationship Id="rId30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827FC85-A891-4D06-A98C-EFAE97CBA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916" y="360349"/>
            <a:ext cx="39987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u="sng" dirty="0"/>
              <a:t>F.  Thermodynamics</a:t>
            </a:r>
            <a:endParaRPr lang="en-US" b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EC7E27-BEC0-4298-9685-D8277E4B4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7158" y="5087293"/>
            <a:ext cx="2230645" cy="16339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A3A9F7-AD41-4249-8BC7-CB87B53118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2036" y="3498319"/>
            <a:ext cx="2170683" cy="13923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9F04B3-3B40-42A0-BD10-C899895F2C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3491" y="5108170"/>
            <a:ext cx="2424058" cy="13923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5EE14B-02A7-4925-A938-C699CEFAF8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7158" y="3498319"/>
            <a:ext cx="2400274" cy="14047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E674FA-29A8-4E63-980B-593565B429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781" y="3588774"/>
            <a:ext cx="2729651" cy="12935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5CB4AC-7093-42E7-A6FF-8A0EA7041F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0207" y="5037983"/>
            <a:ext cx="2314817" cy="16753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1E3168-C2E5-4031-8A06-97E238FE82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7452" y="1433199"/>
            <a:ext cx="2424059" cy="17807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5236213-1477-4A48-981E-611A60B59CF3}"/>
              </a:ext>
            </a:extLst>
          </p:cNvPr>
          <p:cNvSpPr txBox="1"/>
          <p:nvPr/>
        </p:nvSpPr>
        <p:spPr>
          <a:xfrm>
            <a:off x="481781" y="1337042"/>
            <a:ext cx="43950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Thermodynamics is the study of two things mainly.  One is the different ways that </a:t>
            </a:r>
            <a:r>
              <a:rPr lang="en-US" b="1" dirty="0"/>
              <a:t>energy</a:t>
            </a:r>
            <a:r>
              <a:rPr lang="en-US" dirty="0"/>
              <a:t> can manifest itself.  Some of these ways you’ve studied in PHY 141 (mechanical energy).  But we’ll consider another one (internal energy):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05C777-B216-49EE-9B85-6BC69896CAAC}"/>
              </a:ext>
            </a:extLst>
          </p:cNvPr>
          <p:cNvSpPr txBox="1"/>
          <p:nvPr/>
        </p:nvSpPr>
        <p:spPr>
          <a:xfrm>
            <a:off x="9067747" y="3498319"/>
            <a:ext cx="2759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Associated with that is a study of the multifarious ways energy can be transferred, one of which being work, and the other, heat: We’ll get to that later: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BC8AC-C8B2-4F7E-8638-4BEFD803A961}"/>
              </a:ext>
            </a:extLst>
          </p:cNvPr>
          <p:cNvSpPr txBox="1"/>
          <p:nvPr/>
        </p:nvSpPr>
        <p:spPr>
          <a:xfrm>
            <a:off x="9067747" y="5378246"/>
            <a:ext cx="3124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</a:t>
            </a:r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en-US" b="1" dirty="0"/>
              <a:t> law of thermodynamics</a:t>
            </a:r>
          </a:p>
          <a:p>
            <a:r>
              <a:rPr lang="en-US" dirty="0"/>
              <a:t>will relate these two concepts.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2A8EEB6-2606-4E4B-B710-837D5ECA95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16578"/>
              </p:ext>
            </p:extLst>
          </p:nvPr>
        </p:nvGraphicFramePr>
        <p:xfrm>
          <a:off x="4927600" y="2667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Equation" r:id="rId11" imgW="914400" imgH="198720" progId="Equation.DSMT4">
                  <p:embed/>
                </p:oleObj>
              </mc:Choice>
              <mc:Fallback>
                <p:oleObj name="Equation" r:id="rId11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27600" y="2667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4111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13DEFF-E061-4D8F-931D-74D786BC8C66}"/>
              </a:ext>
            </a:extLst>
          </p:cNvPr>
          <p:cNvSpPr txBox="1"/>
          <p:nvPr/>
        </p:nvSpPr>
        <p:spPr>
          <a:xfrm>
            <a:off x="2661920" y="355600"/>
            <a:ext cx="7529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Ideal Gas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9F9A9C-B1E6-41E2-A70F-6F686DB4C9AC}"/>
              </a:ext>
            </a:extLst>
          </p:cNvPr>
          <p:cNvSpPr/>
          <p:nvPr/>
        </p:nvSpPr>
        <p:spPr>
          <a:xfrm>
            <a:off x="752060" y="1234394"/>
            <a:ext cx="8113643" cy="375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fast is an O</a:t>
            </a:r>
            <a:r>
              <a:rPr lang="en-US" baseline="-25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molecule moving at room temperature (T = 30</a:t>
            </a:r>
            <a:r>
              <a:rPr lang="en-US" dirty="0">
                <a:solidFill>
                  <a:srgbClr val="0070C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˚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C)?  </a:t>
            </a:r>
            <a:endParaRPr lang="en-US" sz="1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5ABE921-4D82-42BA-A504-4099590E1A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02613"/>
              </p:ext>
            </p:extLst>
          </p:nvPr>
        </p:nvGraphicFramePr>
        <p:xfrm>
          <a:off x="844826" y="2197141"/>
          <a:ext cx="2833353" cy="1067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8" name="Equation" r:id="rId3" imgW="1765080" imgH="711000" progId="Equation.DSMT4">
                  <p:embed/>
                </p:oleObj>
              </mc:Choice>
              <mc:Fallback>
                <p:oleObj name="Equation" r:id="rId3" imgW="1765080" imgH="7110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826" y="2197141"/>
                        <a:ext cx="2833353" cy="1067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4513C4E-EB8A-4084-B9F7-108AE5A4AD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153267"/>
              </p:ext>
            </p:extLst>
          </p:nvPr>
        </p:nvGraphicFramePr>
        <p:xfrm>
          <a:off x="987425" y="4175125"/>
          <a:ext cx="2314575" cy="211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9" name="Equation" r:id="rId5" imgW="1765080" imgH="1625400" progId="Equation.DSMT4">
                  <p:embed/>
                </p:oleObj>
              </mc:Choice>
              <mc:Fallback>
                <p:oleObj name="Equation" r:id="rId5" imgW="1765080" imgH="1625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25" y="4175125"/>
                        <a:ext cx="2314575" cy="2114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1D68518A-4CC7-4B4C-8F71-060133F9B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60" y="1719276"/>
            <a:ext cx="781547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mass of this molecule would be 16g per mole approximately, which works out to be: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644F65-EFA7-4F6B-B9CE-7ACECBF854C8}"/>
              </a:ext>
            </a:extLst>
          </p:cNvPr>
          <p:cNvSpPr txBox="1"/>
          <p:nvPr/>
        </p:nvSpPr>
        <p:spPr>
          <a:xfrm>
            <a:off x="844826" y="3512507"/>
            <a:ext cx="9304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speed is a function of the translational kinetic energy.  The average translational kinetic energy would be: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92EFBBC-B1EA-4EE0-A576-C2864CB4B0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029382"/>
              </p:ext>
            </p:extLst>
          </p:nvPr>
        </p:nvGraphicFramePr>
        <p:xfrm>
          <a:off x="5014703" y="4254559"/>
          <a:ext cx="2481471" cy="2102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0" name="Equation" r:id="rId7" imgW="1828800" imgH="1549080" progId="Equation.DSMT4">
                  <p:embed/>
                </p:oleObj>
              </mc:Choice>
              <mc:Fallback>
                <p:oleObj name="Equation" r:id="rId7" imgW="1828800" imgH="1549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14703" y="4254559"/>
                        <a:ext cx="2481471" cy="2102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CD810AA-4925-4A5E-854B-BCD8787B61F5}"/>
                  </a:ext>
                </a:extLst>
              </p14:cNvPr>
              <p14:cNvContentPartPr/>
              <p14:nvPr/>
            </p14:nvContentPartPr>
            <p14:xfrm>
              <a:off x="3656880" y="4640572"/>
              <a:ext cx="1111680" cy="15321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CD810AA-4925-4A5E-854B-BCD8787B61F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39240" y="4622932"/>
                <a:ext cx="1147320" cy="15678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2B2BC5F-55B0-41C1-B4AA-362C53D0DCAA}"/>
              </a:ext>
            </a:extLst>
          </p:cNvPr>
          <p:cNvSpPr txBox="1"/>
          <p:nvPr/>
        </p:nvSpPr>
        <p:spPr>
          <a:xfrm>
            <a:off x="8324048" y="5987584"/>
            <a:ext cx="1083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purty</a:t>
            </a:r>
            <a:r>
              <a:rPr lang="en-US" dirty="0"/>
              <a:t> fast</a:t>
            </a:r>
          </a:p>
        </p:txBody>
      </p:sp>
    </p:spTree>
    <p:extLst>
      <p:ext uri="{BB962C8B-B14F-4D97-AF65-F5344CB8AC3E}">
        <p14:creationId xmlns:p14="http://schemas.microsoft.com/office/powerpoint/2010/main" val="829739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61F5D8-75B9-44D5-99E1-432FFDF9BAF0}"/>
              </a:ext>
            </a:extLst>
          </p:cNvPr>
          <p:cNvSpPr txBox="1"/>
          <p:nvPr/>
        </p:nvSpPr>
        <p:spPr>
          <a:xfrm>
            <a:off x="2661920" y="355600"/>
            <a:ext cx="7675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Ideal Gas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5C4A93-412E-4A30-AFE9-06AD6C14865B}"/>
              </a:ext>
            </a:extLst>
          </p:cNvPr>
          <p:cNvSpPr/>
          <p:nvPr/>
        </p:nvSpPr>
        <p:spPr>
          <a:xfrm>
            <a:off x="563217" y="1221477"/>
            <a:ext cx="10511183" cy="671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is the frequency of rotation of an O</a:t>
            </a:r>
            <a:r>
              <a:rPr lang="en-US" baseline="-25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molecule about any particular axis, at room temperature (T =30</a:t>
            </a:r>
            <a:r>
              <a:rPr lang="en-US" dirty="0">
                <a:solidFill>
                  <a:srgbClr val="0070C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˚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C)?  You can suppose that the molecule has a bond length of 0.1nm.   </a:t>
            </a:r>
            <a:endParaRPr lang="en-US" sz="1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DD17E6-20F4-4A4B-9B70-8BBD783B5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145" y="2414231"/>
            <a:ext cx="3234151" cy="197937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04DAAAC-D74D-44A9-8EF0-2E5EE25F8DBF}"/>
              </a:ext>
            </a:extLst>
          </p:cNvPr>
          <p:cNvCxnSpPr/>
          <p:nvPr/>
        </p:nvCxnSpPr>
        <p:spPr>
          <a:xfrm>
            <a:off x="8825948" y="1724498"/>
            <a:ext cx="0" cy="2799353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Arrow: Curved Right 11">
            <a:extLst>
              <a:ext uri="{FF2B5EF4-FFF2-40B4-BE49-F238E27FC236}">
                <a16:creationId xmlns:a16="http://schemas.microsoft.com/office/drawing/2014/main" id="{0AC1C742-5523-4DD9-B6D0-2CE71EF0ACBF}"/>
              </a:ext>
            </a:extLst>
          </p:cNvPr>
          <p:cNvSpPr/>
          <p:nvPr/>
        </p:nvSpPr>
        <p:spPr>
          <a:xfrm>
            <a:off x="8597348" y="2136913"/>
            <a:ext cx="506895" cy="27731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411811-834C-4084-A8FE-FB78A07822B5}"/>
              </a:ext>
            </a:extLst>
          </p:cNvPr>
          <p:cNvSpPr txBox="1"/>
          <p:nvPr/>
        </p:nvSpPr>
        <p:spPr>
          <a:xfrm>
            <a:off x="562362" y="2070209"/>
            <a:ext cx="5453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we need the moment of inertia of the O</a:t>
            </a:r>
            <a:r>
              <a:rPr lang="en-US" baseline="-25000" dirty="0"/>
              <a:t>2</a:t>
            </a:r>
            <a:r>
              <a:rPr lang="en-US" dirty="0"/>
              <a:t> molecule.</a:t>
            </a:r>
          </a:p>
          <a:p>
            <a:r>
              <a:rPr lang="en-US" dirty="0"/>
              <a:t>This would be: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9B4555B-471E-4359-B3BC-80F1D291BD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110101"/>
              </p:ext>
            </p:extLst>
          </p:nvPr>
        </p:nvGraphicFramePr>
        <p:xfrm>
          <a:off x="601663" y="2876550"/>
          <a:ext cx="557530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8" name="Equation" r:id="rId4" imgW="4165560" imgH="736560" progId="Equation.DSMT4">
                  <p:embed/>
                </p:oleObj>
              </mc:Choice>
              <mc:Fallback>
                <p:oleObj name="Equation" r:id="rId4" imgW="4165560" imgH="736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1663" y="2876550"/>
                        <a:ext cx="5575300" cy="985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3A0A42A-48FC-4D7F-BC1B-95AF6D5F0B8C}"/>
              </a:ext>
            </a:extLst>
          </p:cNvPr>
          <p:cNvSpPr txBox="1"/>
          <p:nvPr/>
        </p:nvSpPr>
        <p:spPr>
          <a:xfrm>
            <a:off x="562362" y="4024270"/>
            <a:ext cx="7104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Then, from the equipartition theorem, the rotational kinetic energy about</a:t>
            </a:r>
          </a:p>
          <a:p>
            <a:r>
              <a:rPr lang="en-US" dirty="0"/>
              <a:t>that axis would be: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A66684E7-4242-4D68-BFAB-41653FD9D9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705973"/>
              </p:ext>
            </p:extLst>
          </p:nvPr>
        </p:nvGraphicFramePr>
        <p:xfrm>
          <a:off x="601663" y="4845482"/>
          <a:ext cx="982663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9" name="Equation" r:id="rId6" imgW="749160" imgH="812520" progId="Equation.DSMT4">
                  <p:embed/>
                </p:oleObj>
              </mc:Choice>
              <mc:Fallback>
                <p:oleObj name="Equation" r:id="rId6" imgW="749160" imgH="81252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4513C4E-EB8A-4084-B9F7-108AE5A4AD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3" y="4845482"/>
                        <a:ext cx="982663" cy="1057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2C0F9BE8-E7A7-479C-976D-F9DFA20113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03478"/>
              </p:ext>
            </p:extLst>
          </p:nvPr>
        </p:nvGraphicFramePr>
        <p:xfrm>
          <a:off x="2933420" y="4832483"/>
          <a:ext cx="1181100" cy="142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0" name="Equation" r:id="rId8" imgW="901440" imgH="1091880" progId="Equation.DSMT4">
                  <p:embed/>
                </p:oleObj>
              </mc:Choice>
              <mc:Fallback>
                <p:oleObj name="Equation" r:id="rId8" imgW="901440" imgH="10918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A66684E7-4242-4D68-BFAB-41653FD9D9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3420" y="4832483"/>
                        <a:ext cx="1181100" cy="1420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76C33C25-43D3-48A0-AF48-76E1E7AB8C80}"/>
                  </a:ext>
                </a:extLst>
              </p14:cNvPr>
              <p14:cNvContentPartPr/>
              <p14:nvPr/>
            </p14:nvContentPartPr>
            <p14:xfrm>
              <a:off x="1015760" y="4956320"/>
              <a:ext cx="4034520" cy="15566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76C33C25-43D3-48A0-AF48-76E1E7AB8C8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98120" y="4938320"/>
                <a:ext cx="4070160" cy="15922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CCFBCB6D-6327-45AB-8789-B93279CE1E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955587"/>
              </p:ext>
            </p:extLst>
          </p:nvPr>
        </p:nvGraphicFramePr>
        <p:xfrm>
          <a:off x="5226889" y="4649760"/>
          <a:ext cx="2012950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" name="Equation" r:id="rId12" imgW="1536480" imgH="457200" progId="Equation.DSMT4">
                  <p:embed/>
                </p:oleObj>
              </mc:Choice>
              <mc:Fallback>
                <p:oleObj name="Equation" r:id="rId12" imgW="1536480" imgH="4572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2C0F9BE8-E7A7-479C-976D-F9DFA20113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6889" y="4649760"/>
                        <a:ext cx="2012950" cy="595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6D01DB51-70AA-4C63-BC10-AFA6F01F49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77472"/>
              </p:ext>
            </p:extLst>
          </p:nvPr>
        </p:nvGraphicFramePr>
        <p:xfrm>
          <a:off x="5417024" y="5296091"/>
          <a:ext cx="1230312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2" name="Equation" r:id="rId14" imgW="939600" imgH="393480" progId="Equation.DSMT4">
                  <p:embed/>
                </p:oleObj>
              </mc:Choice>
              <mc:Fallback>
                <p:oleObj name="Equation" r:id="rId14" imgW="939600" imgH="3934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CCFBCB6D-6327-45AB-8789-B93279CE1E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7024" y="5296091"/>
                        <a:ext cx="1230312" cy="512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AB358EF-63A9-4771-9999-F6439B4CC55A}"/>
              </a:ext>
            </a:extLst>
          </p:cNvPr>
          <p:cNvSpPr txBox="1"/>
          <p:nvPr/>
        </p:nvSpPr>
        <p:spPr>
          <a:xfrm>
            <a:off x="5226889" y="5934157"/>
            <a:ext cx="347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so the frequency of rotation is: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0C98522-1BCE-4364-BF02-62B0ED6179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349124"/>
              </p:ext>
            </p:extLst>
          </p:nvPr>
        </p:nvGraphicFramePr>
        <p:xfrm>
          <a:off x="8662435" y="5849380"/>
          <a:ext cx="723348" cy="560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" name="Equation" r:id="rId16" imgW="507960" imgH="393480" progId="Equation.DSMT4">
                  <p:embed/>
                </p:oleObj>
              </mc:Choice>
              <mc:Fallback>
                <p:oleObj name="Equation" r:id="rId16" imgW="507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662435" y="5849380"/>
                        <a:ext cx="723348" cy="560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B5E216D3-50D8-4DD9-A5AA-FFDD95182A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7624618"/>
              </p:ext>
            </p:extLst>
          </p:nvPr>
        </p:nvGraphicFramePr>
        <p:xfrm>
          <a:off x="9385783" y="5813075"/>
          <a:ext cx="2262187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" name="Equation" r:id="rId18" imgW="1587240" imgH="419040" progId="Equation.DSMT4">
                  <p:embed/>
                </p:oleObj>
              </mc:Choice>
              <mc:Fallback>
                <p:oleObj name="Equation" r:id="rId18" imgW="1587240" imgH="4190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0C98522-1BCE-4364-BF02-62B0ED6179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385783" y="5813075"/>
                        <a:ext cx="2262187" cy="59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0737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53EDA3-34BC-4FC5-B8BD-E2C96B544CC0}"/>
              </a:ext>
            </a:extLst>
          </p:cNvPr>
          <p:cNvSpPr txBox="1"/>
          <p:nvPr/>
        </p:nvSpPr>
        <p:spPr>
          <a:xfrm>
            <a:off x="2661920" y="355600"/>
            <a:ext cx="7675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Ideal Gas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AABED7-49CE-41F4-9B64-E37B48AA1FFB}"/>
              </a:ext>
            </a:extLst>
          </p:cNvPr>
          <p:cNvSpPr txBox="1"/>
          <p:nvPr/>
        </p:nvSpPr>
        <p:spPr>
          <a:xfrm>
            <a:off x="765538" y="1203676"/>
            <a:ext cx="9770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Suppose we’re sitting in a 7m×5m×3m room at atmospheric pressure (101kPa), and room temperature (30C).  How much thermal energy resides in the air?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5DEE8FE-876C-418A-B21B-FA64C65DE584}"/>
                  </a:ext>
                </a:extLst>
              </p14:cNvPr>
              <p14:cNvContentPartPr/>
              <p14:nvPr/>
            </p14:nvContentPartPr>
            <p14:xfrm>
              <a:off x="2448720" y="2772532"/>
              <a:ext cx="1964160" cy="3200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5DEE8FE-876C-418A-B21B-FA64C65DE58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30720" y="2754892"/>
                <a:ext cx="1999800" cy="35568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AFD1E96-AA15-468B-9DFE-650919A8A513}"/>
              </a:ext>
            </a:extLst>
          </p:cNvPr>
          <p:cNvSpPr txBox="1"/>
          <p:nvPr/>
        </p:nvSpPr>
        <p:spPr>
          <a:xfrm>
            <a:off x="4919870" y="2772532"/>
            <a:ext cx="561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 note </a:t>
            </a:r>
            <a:r>
              <a:rPr lang="en-US" dirty="0" err="1"/>
              <a:t>pV</a:t>
            </a:r>
            <a:r>
              <a:rPr lang="en-US" dirty="0"/>
              <a:t> = </a:t>
            </a:r>
            <a:r>
              <a:rPr lang="en-US" dirty="0" err="1"/>
              <a:t>Nk</a:t>
            </a:r>
            <a:r>
              <a:rPr lang="en-US" baseline="-25000" dirty="0" err="1"/>
              <a:t>B</a:t>
            </a:r>
            <a:r>
              <a:rPr lang="en-US" dirty="0" err="1"/>
              <a:t>T</a:t>
            </a:r>
            <a:r>
              <a:rPr lang="en-US" dirty="0"/>
              <a:t>, and so we can make the replacement: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DBBD60E-D9CC-429E-869D-48D2D65EAA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978066"/>
              </p:ext>
            </p:extLst>
          </p:nvPr>
        </p:nvGraphicFramePr>
        <p:xfrm>
          <a:off x="919368" y="2150982"/>
          <a:ext cx="1351295" cy="116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" name="Equation" r:id="rId5" imgW="939600" imgH="812520" progId="Equation.DSMT4">
                  <p:embed/>
                </p:oleObj>
              </mc:Choice>
              <mc:Fallback>
                <p:oleObj name="Equation" r:id="rId5" imgW="939600" imgH="81252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E4F64B1-7B07-4016-BE8A-E6701BB597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9368" y="2150982"/>
                        <a:ext cx="1351295" cy="1168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5A1A928-B625-4296-BB03-C9B038650B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675721"/>
              </p:ext>
            </p:extLst>
          </p:nvPr>
        </p:nvGraphicFramePr>
        <p:xfrm>
          <a:off x="919368" y="3319670"/>
          <a:ext cx="1076325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2" name="Equation" r:id="rId7" imgW="749160" imgH="393480" progId="Equation.DSMT4">
                  <p:embed/>
                </p:oleObj>
              </mc:Choice>
              <mc:Fallback>
                <p:oleObj name="Equation" r:id="rId7" imgW="749160" imgH="39348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E4F64B1-7B07-4016-BE8A-E6701BB597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9368" y="3319670"/>
                        <a:ext cx="1076325" cy="566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C789DED-9658-495F-A89A-61B7BC4F9A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46107"/>
              </p:ext>
            </p:extLst>
          </p:nvPr>
        </p:nvGraphicFramePr>
        <p:xfrm>
          <a:off x="919368" y="3921620"/>
          <a:ext cx="2462212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3" name="Equation" r:id="rId9" imgW="1714320" imgH="393480" progId="Equation.DSMT4">
                  <p:embed/>
                </p:oleObj>
              </mc:Choice>
              <mc:Fallback>
                <p:oleObj name="Equation" r:id="rId9" imgW="171432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5A1A928-B625-4296-BB03-C9B038650B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19368" y="3921620"/>
                        <a:ext cx="2462212" cy="566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E84BCB36-F6EB-4240-8B7E-FAE241DB08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436565"/>
              </p:ext>
            </p:extLst>
          </p:nvPr>
        </p:nvGraphicFramePr>
        <p:xfrm>
          <a:off x="919368" y="4498061"/>
          <a:ext cx="144145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4" name="Equation" r:id="rId11" imgW="1002960" imgH="228600" progId="Equation.DSMT4">
                  <p:embed/>
                </p:oleObj>
              </mc:Choice>
              <mc:Fallback>
                <p:oleObj name="Equation" r:id="rId11" imgW="100296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5A1A928-B625-4296-BB03-C9B038650B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19368" y="4498061"/>
                        <a:ext cx="144145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42B4BF2-D984-4CEE-A071-717346B7CB8C}"/>
              </a:ext>
            </a:extLst>
          </p:cNvPr>
          <p:cNvSpPr txBox="1"/>
          <p:nvPr/>
        </p:nvSpPr>
        <p:spPr>
          <a:xfrm>
            <a:off x="759293" y="4890311"/>
            <a:ext cx="7718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If a car with mass 2000kg had the same energy, how fast would it be moving?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952B483-37BD-48D1-ABBA-1531A2BA6A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018066"/>
              </p:ext>
            </p:extLst>
          </p:nvPr>
        </p:nvGraphicFramePr>
        <p:xfrm>
          <a:off x="922608" y="5338762"/>
          <a:ext cx="1939925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5" name="Equation" r:id="rId13" imgW="1358640" imgH="812520" progId="Equation.DSMT4">
                  <p:embed/>
                </p:oleObj>
              </mc:Choice>
              <mc:Fallback>
                <p:oleObj name="Equation" r:id="rId13" imgW="1358640" imgH="8125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22608" y="5338762"/>
                        <a:ext cx="1939925" cy="1163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DCEDB3C-EB6E-461C-A7DF-0DF3D7A5B0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022257"/>
              </p:ext>
            </p:extLst>
          </p:nvPr>
        </p:nvGraphicFramePr>
        <p:xfrm>
          <a:off x="4009938" y="5825331"/>
          <a:ext cx="328136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6" name="Equation" r:id="rId15" imgW="2298600" imgH="457200" progId="Equation.DSMT4">
                  <p:embed/>
                </p:oleObj>
              </mc:Choice>
              <mc:Fallback>
                <p:oleObj name="Equation" r:id="rId15" imgW="2298600" imgH="4572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A952B483-37BD-48D1-ABBA-1531A2BA6A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009938" y="5825331"/>
                        <a:ext cx="3281363" cy="65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7AEBD321-F937-4B32-BFDA-0FFBB65E77C6}"/>
                  </a:ext>
                </a:extLst>
              </p14:cNvPr>
              <p14:cNvContentPartPr/>
              <p14:nvPr/>
            </p14:nvContentPartPr>
            <p14:xfrm>
              <a:off x="3130560" y="6111172"/>
              <a:ext cx="495360" cy="1692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7AEBD321-F937-4B32-BFDA-0FFBB65E77C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112920" y="6093172"/>
                <a:ext cx="531000" cy="20484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45BBDB5-8EFB-463D-B99E-990B9C9D6D3A}"/>
              </a:ext>
            </a:extLst>
          </p:cNvPr>
          <p:cNvSpPr txBox="1"/>
          <p:nvPr/>
        </p:nvSpPr>
        <p:spPr>
          <a:xfrm>
            <a:off x="7523922" y="5967690"/>
            <a:ext cx="4351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also </a:t>
            </a:r>
            <a:r>
              <a:rPr lang="en-US" dirty="0" err="1"/>
              <a:t>purty</a:t>
            </a:r>
            <a:r>
              <a:rPr lang="en-US" dirty="0"/>
              <a:t> fast.  The goal of thermodynamics</a:t>
            </a:r>
          </a:p>
          <a:p>
            <a:r>
              <a:rPr lang="en-US" dirty="0"/>
              <a:t>is to harness this internal/thermal energy</a:t>
            </a:r>
          </a:p>
        </p:txBody>
      </p:sp>
    </p:spTree>
    <p:extLst>
      <p:ext uri="{BB962C8B-B14F-4D97-AF65-F5344CB8AC3E}">
        <p14:creationId xmlns:p14="http://schemas.microsoft.com/office/powerpoint/2010/main" val="3972173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43F166-A659-48FE-A6E5-C8D3A706AB13}"/>
              </a:ext>
            </a:extLst>
          </p:cNvPr>
          <p:cNvSpPr txBox="1"/>
          <p:nvPr/>
        </p:nvSpPr>
        <p:spPr>
          <a:xfrm>
            <a:off x="1542246" y="392922"/>
            <a:ext cx="9418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Van der Waals Gas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1F14AE1F-D964-4C52-85D6-BAE0642B6D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732773"/>
              </p:ext>
            </p:extLst>
          </p:nvPr>
        </p:nvGraphicFramePr>
        <p:xfrm>
          <a:off x="265499" y="1076014"/>
          <a:ext cx="3505637" cy="2802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8" name="Bitmap Image" r:id="rId3" imgW="3611880" imgH="2887920" progId="Paint.Picture">
                  <p:embed/>
                </p:oleObj>
              </mc:Choice>
              <mc:Fallback>
                <p:oleObj name="Bitmap Image" r:id="rId3" imgW="3611880" imgH="288792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584AC20-8C76-4A8E-89C9-4BC0B8B63B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99" y="1076014"/>
                        <a:ext cx="3505637" cy="2802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6A842C3-2A10-4936-AE55-430EB239E283}"/>
              </a:ext>
            </a:extLst>
          </p:cNvPr>
          <p:cNvCxnSpPr>
            <a:cxnSpLocks/>
          </p:cNvCxnSpPr>
          <p:nvPr/>
        </p:nvCxnSpPr>
        <p:spPr>
          <a:xfrm flipV="1">
            <a:off x="1726163" y="3059049"/>
            <a:ext cx="758112" cy="1139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23D55A5-1B71-43A0-BCB8-FFF89C7CF345}"/>
              </a:ext>
            </a:extLst>
          </p:cNvPr>
          <p:cNvSpPr/>
          <p:nvPr/>
        </p:nvSpPr>
        <p:spPr>
          <a:xfrm>
            <a:off x="453678" y="4275081"/>
            <a:ext cx="3857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We can relax the condition that KE &gt;&gt; PE a bit.  The Van der Waals model of a gas is a bit more general, and captures the most salient details of the interaction between the gas’s molecules.  As such it can make some predictions about when/how the gas condenses into a liquid.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E02673C-1DFF-4F40-A049-40BB5B23B0B9}"/>
                  </a:ext>
                </a:extLst>
              </p14:cNvPr>
              <p14:cNvContentPartPr/>
              <p14:nvPr/>
            </p14:nvContentPartPr>
            <p14:xfrm>
              <a:off x="1873014" y="2656602"/>
              <a:ext cx="1375920" cy="7509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E02673C-1DFF-4F40-A049-40BB5B23B0B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5014" y="2638962"/>
                <a:ext cx="1411560" cy="7866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879DDF0-708A-4CEB-A77D-C5B870D05E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827236"/>
              </p:ext>
            </p:extLst>
          </p:nvPr>
        </p:nvGraphicFramePr>
        <p:xfrm>
          <a:off x="4540108" y="1407759"/>
          <a:ext cx="254158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" name="Equation" r:id="rId7" imgW="1879560" imgH="419040" progId="Equation.DSMT4">
                  <p:embed/>
                </p:oleObj>
              </mc:Choice>
              <mc:Fallback>
                <p:oleObj name="Equation" r:id="rId7" imgW="1879560" imgH="419040" progId="Equation.DSMT4">
                  <p:embed/>
                  <p:pic>
                    <p:nvPicPr>
                      <p:cNvPr id="62" name="Object 61">
                        <a:extLst>
                          <a:ext uri="{FF2B5EF4-FFF2-40B4-BE49-F238E27FC236}">
                            <a16:creationId xmlns:a16="http://schemas.microsoft.com/office/drawing/2014/main" id="{0CA31BCC-4069-49D3-BCDB-5C6E08B7EB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40108" y="1407759"/>
                        <a:ext cx="2541588" cy="5683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E11DC90-0464-4F3C-9A8B-6BBCAB5E13DA}"/>
              </a:ext>
            </a:extLst>
          </p:cNvPr>
          <p:cNvCxnSpPr/>
          <p:nvPr/>
        </p:nvCxnSpPr>
        <p:spPr>
          <a:xfrm flipV="1">
            <a:off x="5625845" y="2129332"/>
            <a:ext cx="370114" cy="748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C6564E8-3E22-4837-A987-AB6579D96EA9}"/>
              </a:ext>
            </a:extLst>
          </p:cNvPr>
          <p:cNvSpPr txBox="1"/>
          <p:nvPr/>
        </p:nvSpPr>
        <p:spPr>
          <a:xfrm>
            <a:off x="4969336" y="2948182"/>
            <a:ext cx="1683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Kinetic energy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E9A424F-EDC3-4D47-9FBC-84172F38D273}"/>
              </a:ext>
            </a:extLst>
          </p:cNvPr>
          <p:cNvCxnSpPr>
            <a:cxnSpLocks/>
          </p:cNvCxnSpPr>
          <p:nvPr/>
        </p:nvCxnSpPr>
        <p:spPr>
          <a:xfrm flipH="1" flipV="1">
            <a:off x="6916904" y="2087455"/>
            <a:ext cx="706206" cy="789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70CC72B-BBC1-45FB-A68A-A47DFBAB8588}"/>
              </a:ext>
            </a:extLst>
          </p:cNvPr>
          <p:cNvSpPr txBox="1"/>
          <p:nvPr/>
        </p:nvSpPr>
        <p:spPr>
          <a:xfrm>
            <a:off x="7732362" y="2415777"/>
            <a:ext cx="4126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Potential energy term modeling the weak internal attractive forces between molecules.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80BF46-2B52-4A56-8650-AD1E41F8CF30}"/>
              </a:ext>
            </a:extLst>
          </p:cNvPr>
          <p:cNvSpPr txBox="1"/>
          <p:nvPr/>
        </p:nvSpPr>
        <p:spPr>
          <a:xfrm>
            <a:off x="7732362" y="3048466"/>
            <a:ext cx="4297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a</a:t>
            </a:r>
            <a:r>
              <a:rPr lang="en-US" sz="1600" dirty="0"/>
              <a:t> is parameter that quantifies the strength </a:t>
            </a:r>
          </a:p>
          <a:p>
            <a:r>
              <a:rPr lang="en-US" sz="1600" dirty="0"/>
              <a:t>of the forces: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BF8176C-BD7F-4033-A3E0-8809BFAD2D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32362" y="3681155"/>
            <a:ext cx="1968229" cy="307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59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435716-9998-4953-9E4E-F3F7E107BA01}"/>
              </a:ext>
            </a:extLst>
          </p:cNvPr>
          <p:cNvSpPr txBox="1"/>
          <p:nvPr/>
        </p:nvSpPr>
        <p:spPr>
          <a:xfrm>
            <a:off x="1542246" y="392922"/>
            <a:ext cx="9418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Van der Waals Gas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9CA01E-9747-451E-9E5F-DA0760D36F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124" y="2048018"/>
            <a:ext cx="2999650" cy="46843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595E23-2EE1-40F5-83C7-3C035B2CF12A}"/>
              </a:ext>
            </a:extLst>
          </p:cNvPr>
          <p:cNvSpPr txBox="1"/>
          <p:nvPr/>
        </p:nvSpPr>
        <p:spPr>
          <a:xfrm>
            <a:off x="447639" y="1089972"/>
            <a:ext cx="10624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Say 2 mol of CO</a:t>
            </a:r>
            <a:r>
              <a:rPr lang="en-US" baseline="-25000" dirty="0"/>
              <a:t>2</a:t>
            </a:r>
            <a:r>
              <a:rPr lang="en-US" dirty="0"/>
              <a:t> gas is stored in a 750cm</a:t>
            </a:r>
            <a:r>
              <a:rPr lang="en-US" baseline="30000" dirty="0"/>
              <a:t>3</a:t>
            </a:r>
            <a:r>
              <a:rPr lang="en-US" dirty="0"/>
              <a:t> container at T = 280K.  Calculate the energy according to the ideal gas equation.   And then according to the more accurate Van der Waals model.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0C315C3-06C8-4225-A1E5-FB2A59F031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5028586"/>
              </p:ext>
            </p:extLst>
          </p:nvPr>
        </p:nvGraphicFramePr>
        <p:xfrm>
          <a:off x="526221" y="2205747"/>
          <a:ext cx="3973319" cy="1789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Equation" r:id="rId4" imgW="2819160" imgH="1269720" progId="Equation.DSMT4">
                  <p:embed/>
                </p:oleObj>
              </mc:Choice>
              <mc:Fallback>
                <p:oleObj name="Equation" r:id="rId4" imgW="2819160" imgH="1269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6221" y="2205747"/>
                        <a:ext cx="3973319" cy="1789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FA8BD1FC-E628-4491-8576-A5F8AB36A0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6131338"/>
              </p:ext>
            </p:extLst>
          </p:nvPr>
        </p:nvGraphicFramePr>
        <p:xfrm>
          <a:off x="526221" y="4249951"/>
          <a:ext cx="3935412" cy="193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Equation" r:id="rId6" imgW="2793960" imgH="1371600" progId="Equation.DSMT4">
                  <p:embed/>
                </p:oleObj>
              </mc:Choice>
              <mc:Fallback>
                <p:oleObj name="Equation" r:id="rId6" imgW="2793960" imgH="1371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0C315C3-06C8-4225-A1E5-FB2A59F031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6221" y="4249951"/>
                        <a:ext cx="3935412" cy="193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3ACFFFC-F77A-4AB1-8DB9-0965D22358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382880"/>
              </p:ext>
            </p:extLst>
          </p:nvPr>
        </p:nvGraphicFramePr>
        <p:xfrm>
          <a:off x="5542298" y="4390211"/>
          <a:ext cx="2690812" cy="146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Equation" r:id="rId8" imgW="2044440" imgH="1117440" progId="Equation.DSMT4">
                  <p:embed/>
                </p:oleObj>
              </mc:Choice>
              <mc:Fallback>
                <p:oleObj name="Equation" r:id="rId8" imgW="204444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42298" y="4390211"/>
                        <a:ext cx="2690812" cy="146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B12BFBB-12B4-42D5-8F19-B9A0C521FBD0}"/>
              </a:ext>
            </a:extLst>
          </p:cNvPr>
          <p:cNvSpPr txBox="1"/>
          <p:nvPr/>
        </p:nvSpPr>
        <p:spPr>
          <a:xfrm>
            <a:off x="447639" y="6295801"/>
            <a:ext cx="2838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ideal is </a:t>
            </a:r>
            <a:r>
              <a:rPr lang="en-US" sz="1600" dirty="0" err="1"/>
              <a:t>cloooose</a:t>
            </a:r>
            <a:r>
              <a:rPr lang="en-US" sz="1600" dirty="0"/>
              <a:t> to accurate.</a:t>
            </a:r>
          </a:p>
        </p:txBody>
      </p:sp>
    </p:spTree>
    <p:extLst>
      <p:ext uri="{BB962C8B-B14F-4D97-AF65-F5344CB8AC3E}">
        <p14:creationId xmlns:p14="http://schemas.microsoft.com/office/powerpoint/2010/main" val="1952563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94D94D-12DA-4C4A-8663-B7151ACEC633}"/>
              </a:ext>
            </a:extLst>
          </p:cNvPr>
          <p:cNvSpPr txBox="1"/>
          <p:nvPr/>
        </p:nvSpPr>
        <p:spPr>
          <a:xfrm>
            <a:off x="2661920" y="355600"/>
            <a:ext cx="7739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Ideal Solid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D0181F0-F53F-4EDD-9C16-8AE2D62B66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167875"/>
              </p:ext>
            </p:extLst>
          </p:nvPr>
        </p:nvGraphicFramePr>
        <p:xfrm>
          <a:off x="449323" y="1249197"/>
          <a:ext cx="3505637" cy="2802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Bitmap Image" r:id="rId3" imgW="3611880" imgH="2887920" progId="Paint.Picture">
                  <p:embed/>
                </p:oleObj>
              </mc:Choice>
              <mc:Fallback>
                <p:oleObj name="Bitmap Image" r:id="rId3" imgW="3611880" imgH="288792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1F14AE1F-D964-4C52-85D6-BAE0642B6D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323" y="1249197"/>
                        <a:ext cx="3505637" cy="2802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9B05ECA-9BC4-4241-93A4-4F7D412C649D}"/>
                  </a:ext>
                </a:extLst>
              </p14:cNvPr>
              <p14:cNvContentPartPr/>
              <p14:nvPr/>
            </p14:nvContentPartPr>
            <p14:xfrm>
              <a:off x="960752" y="1733327"/>
              <a:ext cx="720360" cy="14871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9B05ECA-9BC4-4241-93A4-4F7D412C649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43112" y="1715687"/>
                <a:ext cx="756000" cy="1522800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407F6CD-A03A-46D5-8178-A09EFEA6ACF2}"/>
              </a:ext>
            </a:extLst>
          </p:cNvPr>
          <p:cNvCxnSpPr>
            <a:cxnSpLocks/>
          </p:cNvCxnSpPr>
          <p:nvPr/>
        </p:nvCxnSpPr>
        <p:spPr>
          <a:xfrm flipV="1">
            <a:off x="966068" y="2703957"/>
            <a:ext cx="186614" cy="1511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B9AC340-A586-4067-9B64-607E06BDC108}"/>
              </a:ext>
            </a:extLst>
          </p:cNvPr>
          <p:cNvSpPr txBox="1"/>
          <p:nvPr/>
        </p:nvSpPr>
        <p:spPr>
          <a:xfrm>
            <a:off x="409949" y="4349347"/>
            <a:ext cx="32484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Another substance we can model</a:t>
            </a:r>
          </a:p>
          <a:p>
            <a:r>
              <a:rPr lang="en-US" sz="1600" dirty="0"/>
              <a:t>fairly well is a solid, under conditions</a:t>
            </a:r>
          </a:p>
          <a:p>
            <a:r>
              <a:rPr lang="en-US" sz="1600" dirty="0"/>
              <a:t>far from where it is close to a phase</a:t>
            </a:r>
          </a:p>
          <a:p>
            <a:r>
              <a:rPr lang="en-US" sz="1600" dirty="0"/>
              <a:t>transition.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BB948ACB-FF9E-4535-A389-64B7368AF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6727" y="160486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1CACFFF-17CA-432A-93AD-6DD37288B4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484503"/>
              </p:ext>
            </p:extLst>
          </p:nvPr>
        </p:nvGraphicFramePr>
        <p:xfrm>
          <a:off x="4863827" y="1362615"/>
          <a:ext cx="3080165" cy="522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8" name="Equation" r:id="rId7" imgW="2336760" imgH="393480" progId="Equation.DSMT4">
                  <p:embed/>
                </p:oleObj>
              </mc:Choice>
              <mc:Fallback>
                <p:oleObj name="Equation" r:id="rId7" imgW="233676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3827" y="1362615"/>
                        <a:ext cx="3080165" cy="52241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989624C-FDCE-4363-8920-134480FAC3AA}"/>
              </a:ext>
            </a:extLst>
          </p:cNvPr>
          <p:cNvCxnSpPr>
            <a:cxnSpLocks/>
          </p:cNvCxnSpPr>
          <p:nvPr/>
        </p:nvCxnSpPr>
        <p:spPr>
          <a:xfrm flipV="1">
            <a:off x="5881343" y="2028934"/>
            <a:ext cx="429314" cy="576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90E83EF-F21B-4CDB-AE6B-55F0AEB54CD6}"/>
              </a:ext>
            </a:extLst>
          </p:cNvPr>
          <p:cNvSpPr txBox="1"/>
          <p:nvPr/>
        </p:nvSpPr>
        <p:spPr>
          <a:xfrm>
            <a:off x="4523433" y="2749316"/>
            <a:ext cx="2526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Kinetic energy. but also a portion of the spring-like potential energy binding the atoms together.  </a:t>
            </a:r>
            <a:r>
              <a:rPr lang="en-US" sz="1600" i="1" dirty="0"/>
              <a:t>f = 6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DB1E76-E316-47F4-AD48-6EF7CCAD63DD}"/>
              </a:ext>
            </a:extLst>
          </p:cNvPr>
          <p:cNvCxnSpPr>
            <a:cxnSpLocks/>
          </p:cNvCxnSpPr>
          <p:nvPr/>
        </p:nvCxnSpPr>
        <p:spPr>
          <a:xfrm flipH="1" flipV="1">
            <a:off x="7364022" y="2028934"/>
            <a:ext cx="465088" cy="403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C47D2B1-1FE0-4780-86B2-DD3CC7789117}"/>
              </a:ext>
            </a:extLst>
          </p:cNvPr>
          <p:cNvSpPr txBox="1"/>
          <p:nvPr/>
        </p:nvSpPr>
        <p:spPr>
          <a:xfrm>
            <a:off x="7929679" y="2028934"/>
            <a:ext cx="42623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Potential energy term that models the </a:t>
            </a:r>
          </a:p>
          <a:p>
            <a:r>
              <a:rPr lang="en-US" sz="1600" dirty="0"/>
              <a:t>majority of the spring-like potential energy </a:t>
            </a:r>
          </a:p>
          <a:p>
            <a:r>
              <a:rPr lang="en-US" sz="1600" dirty="0"/>
              <a:t>binding the atoms together.  Note the similarity</a:t>
            </a:r>
          </a:p>
          <a:p>
            <a:r>
              <a:rPr lang="en-US" sz="1600" dirty="0"/>
              <a:t>to the spring potential energy (1/2)k(x-ℓ)</a:t>
            </a:r>
            <a:r>
              <a:rPr lang="en-US" sz="1600" baseline="30000" dirty="0"/>
              <a:t>2</a:t>
            </a:r>
            <a:r>
              <a:rPr lang="en-US" sz="1600" dirty="0"/>
              <a:t>.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80585B-5227-4819-B719-1E5DCB7C24B7}"/>
              </a:ext>
            </a:extLst>
          </p:cNvPr>
          <p:cNvSpPr txBox="1"/>
          <p:nvPr/>
        </p:nvSpPr>
        <p:spPr>
          <a:xfrm>
            <a:off x="7943992" y="3112746"/>
            <a:ext cx="3877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 = bulk modulus (measures solid’s stiffness)</a:t>
            </a:r>
          </a:p>
          <a:p>
            <a:r>
              <a:rPr lang="en-US" sz="1600" dirty="0"/>
              <a:t>υ = volume at 0 temperature, pressure</a:t>
            </a:r>
            <a:endParaRPr lang="en-US" sz="1600" u="sng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9D275CC-B8F5-4A48-BE17-1B1073C2C6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29679" y="3826534"/>
            <a:ext cx="222885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2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9E18A3-35DE-4096-A81B-9FE95EEC13BC}"/>
              </a:ext>
            </a:extLst>
          </p:cNvPr>
          <p:cNvSpPr txBox="1"/>
          <p:nvPr/>
        </p:nvSpPr>
        <p:spPr>
          <a:xfrm>
            <a:off x="2661920" y="355600"/>
            <a:ext cx="7739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Ideal Solid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308F-8F53-477B-A9AB-33D8DBE259EE}"/>
              </a:ext>
            </a:extLst>
          </p:cNvPr>
          <p:cNvSpPr txBox="1"/>
          <p:nvPr/>
        </p:nvSpPr>
        <p:spPr>
          <a:xfrm>
            <a:off x="665922" y="974089"/>
            <a:ext cx="113945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On Earth, where the temperature is 25°C, a steel weather satellite has volume 4.2m</a:t>
            </a:r>
            <a:r>
              <a:rPr lang="en-US" baseline="30000" dirty="0">
                <a:solidFill>
                  <a:srgbClr val="0070C0"/>
                </a:solidFill>
              </a:rPr>
              <a:t>3</a:t>
            </a:r>
            <a:r>
              <a:rPr lang="en-US" baseline="-25000" dirty="0">
                <a:solidFill>
                  <a:srgbClr val="0070C0"/>
                </a:solidFill>
              </a:rPr>
              <a:t>,</a:t>
            </a:r>
            <a:r>
              <a:rPr lang="en-US" dirty="0">
                <a:solidFill>
                  <a:srgbClr val="0070C0"/>
                </a:solidFill>
              </a:rPr>
              <a:t> and is launched into</a:t>
            </a:r>
          </a:p>
          <a:p>
            <a:r>
              <a:rPr lang="en-US" dirty="0">
                <a:solidFill>
                  <a:srgbClr val="0070C0"/>
                </a:solidFill>
              </a:rPr>
              <a:t>space, its volume expands (due to lack of compressive atmospheric pressure) to 4.3m</a:t>
            </a:r>
            <a:r>
              <a:rPr lang="en-US" baseline="30000" dirty="0">
                <a:solidFill>
                  <a:srgbClr val="0070C0"/>
                </a:solidFill>
              </a:rPr>
              <a:t>3</a:t>
            </a:r>
            <a:r>
              <a:rPr lang="en-US" dirty="0">
                <a:solidFill>
                  <a:srgbClr val="0070C0"/>
                </a:solidFill>
              </a:rPr>
              <a:t>.  What was its energy on </a:t>
            </a:r>
          </a:p>
          <a:p>
            <a:r>
              <a:rPr lang="en-US" dirty="0">
                <a:solidFill>
                  <a:srgbClr val="0070C0"/>
                </a:solidFill>
              </a:rPr>
              <a:t>Earth, and what is its energy in space?  We can suppose T = p = 0 in space, the density of steel is roughly that of its main</a:t>
            </a:r>
          </a:p>
          <a:p>
            <a:r>
              <a:rPr lang="en-US" dirty="0">
                <a:solidFill>
                  <a:srgbClr val="0070C0"/>
                </a:solidFill>
              </a:rPr>
              <a:t>component, iron, and its molar mass is also roughly that of iron.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62FBFB-C652-4336-B968-AD466857A04F}"/>
              </a:ext>
            </a:extLst>
          </p:cNvPr>
          <p:cNvSpPr txBox="1"/>
          <p:nvPr/>
        </p:nvSpPr>
        <p:spPr>
          <a:xfrm>
            <a:off x="665922" y="2266122"/>
            <a:ext cx="4954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υ = 4.3m</a:t>
            </a:r>
            <a:r>
              <a:rPr lang="en-US" baseline="30000" dirty="0"/>
              <a:t>3</a:t>
            </a:r>
            <a:r>
              <a:rPr lang="en-US" dirty="0"/>
              <a:t>, and B = 1.4×10</a:t>
            </a:r>
            <a:r>
              <a:rPr lang="en-US" baseline="30000" dirty="0"/>
              <a:t>11</a:t>
            </a:r>
            <a:r>
              <a:rPr lang="en-US" dirty="0"/>
              <a:t>N/m</a:t>
            </a:r>
            <a:r>
              <a:rPr lang="en-US" baseline="30000" dirty="0"/>
              <a:t>2</a:t>
            </a:r>
            <a:r>
              <a:rPr lang="en-US" dirty="0"/>
              <a:t>.  So in space, 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6724897-9D56-4F12-ACB9-901D618730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223944"/>
              </p:ext>
            </p:extLst>
          </p:nvPr>
        </p:nvGraphicFramePr>
        <p:xfrm>
          <a:off x="743048" y="2736160"/>
          <a:ext cx="4656137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Equation" r:id="rId3" imgW="3085920" imgH="634680" progId="Equation.DSMT4">
                  <p:embed/>
                </p:oleObj>
              </mc:Choice>
              <mc:Fallback>
                <p:oleObj name="Equation" r:id="rId3" imgW="308592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3048" y="2736160"/>
                        <a:ext cx="4656137" cy="957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40B70CD-ADF7-40EB-A8A9-9B04A5320003}"/>
              </a:ext>
            </a:extLst>
          </p:cNvPr>
          <p:cNvSpPr txBox="1"/>
          <p:nvPr/>
        </p:nvSpPr>
        <p:spPr>
          <a:xfrm>
            <a:off x="665922" y="3909319"/>
            <a:ext cx="1466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on Earth,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A5D10B4-5C02-402E-9FFA-32184EF325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85746"/>
              </p:ext>
            </p:extLst>
          </p:nvPr>
        </p:nvGraphicFramePr>
        <p:xfrm>
          <a:off x="742950" y="4351338"/>
          <a:ext cx="5883275" cy="203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Equation" r:id="rId5" imgW="3898800" imgH="1346040" progId="Equation.DSMT4">
                  <p:embed/>
                </p:oleObj>
              </mc:Choice>
              <mc:Fallback>
                <p:oleObj name="Equation" r:id="rId5" imgW="3898800" imgH="13460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6724897-9D56-4F12-ACB9-901D618730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2950" y="4351338"/>
                        <a:ext cx="5883275" cy="203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7EF6B4F-83F2-42B7-854D-69EB2F1771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681861"/>
              </p:ext>
            </p:extLst>
          </p:nvPr>
        </p:nvGraphicFramePr>
        <p:xfrm>
          <a:off x="7451725" y="4351338"/>
          <a:ext cx="3768725" cy="162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Equation" r:id="rId7" imgW="2705040" imgH="1168200" progId="Equation.DSMT4">
                  <p:embed/>
                </p:oleObj>
              </mc:Choice>
              <mc:Fallback>
                <p:oleObj name="Equation" r:id="rId7" imgW="2705040" imgH="1168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51725" y="4351338"/>
                        <a:ext cx="3768725" cy="162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018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867F0A-3522-4AE4-B359-0416F09FD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227" y="3906928"/>
            <a:ext cx="3552825" cy="2400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57AACCE-6D87-427B-96C8-8AD46D374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35" y="3246697"/>
            <a:ext cx="2819400" cy="29908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CE1FF5-5C8D-48DC-89A2-E257C8F61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7650" y="3736258"/>
            <a:ext cx="3651315" cy="2714318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308A90E9-D513-4085-9EAA-DCFDA32FA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916" y="360349"/>
            <a:ext cx="39987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u="sng" dirty="0"/>
              <a:t>F.  Thermodynamics</a:t>
            </a:r>
            <a:endParaRPr lang="en-US" b="1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CE216A-783D-43A1-8595-87DBD495D0BC}"/>
              </a:ext>
            </a:extLst>
          </p:cNvPr>
          <p:cNvSpPr txBox="1"/>
          <p:nvPr/>
        </p:nvSpPr>
        <p:spPr>
          <a:xfrm>
            <a:off x="305931" y="1216004"/>
            <a:ext cx="10873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other thing that thermodynamics studies is </a:t>
            </a:r>
            <a:r>
              <a:rPr lang="en-US" b="1" dirty="0"/>
              <a:t>entropy</a:t>
            </a:r>
            <a:r>
              <a:rPr lang="en-US" dirty="0"/>
              <a:t>, and the ways that it can be created, or transferred.  </a:t>
            </a:r>
          </a:p>
          <a:p>
            <a:r>
              <a:rPr lang="en-US" dirty="0"/>
              <a:t>This concept puts restrictions on the kinds of energy conversions allowed, and culminates in the </a:t>
            </a:r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law of thermodynamics</a:t>
            </a:r>
            <a:r>
              <a:rPr lang="en-US" dirty="0"/>
              <a:t>. It provides insight into things as varied as: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4E149D-31A4-41D0-8EED-C367E816124A}"/>
              </a:ext>
            </a:extLst>
          </p:cNvPr>
          <p:cNvSpPr txBox="1"/>
          <p:nvPr/>
        </p:nvSpPr>
        <p:spPr>
          <a:xfrm>
            <a:off x="483035" y="2600365"/>
            <a:ext cx="202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why gasses expand: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B40DDF-4E1E-4193-A56D-08B5FCA430DA}"/>
              </a:ext>
            </a:extLst>
          </p:cNvPr>
          <p:cNvSpPr txBox="1"/>
          <p:nvPr/>
        </p:nvSpPr>
        <p:spPr>
          <a:xfrm>
            <a:off x="3650227" y="2561466"/>
            <a:ext cx="3751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why heat transfers only from hot </a:t>
            </a:r>
          </a:p>
          <a:p>
            <a:r>
              <a:rPr lang="en-US" dirty="0"/>
              <a:t>to cold, and not vice versa.  and why </a:t>
            </a:r>
          </a:p>
          <a:p>
            <a:r>
              <a:rPr lang="en-US" dirty="0"/>
              <a:t>they’ll come to the same temperature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E0D4BA-0EEE-4160-A31E-4B0C829A2DA9}"/>
              </a:ext>
            </a:extLst>
          </p:cNvPr>
          <p:cNvSpPr txBox="1"/>
          <p:nvPr/>
        </p:nvSpPr>
        <p:spPr>
          <a:xfrm>
            <a:off x="7956862" y="2566115"/>
            <a:ext cx="3852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whether the universe has always existed, or instead began at some point in the distant past.</a:t>
            </a:r>
          </a:p>
        </p:txBody>
      </p:sp>
    </p:spTree>
    <p:extLst>
      <p:ext uri="{BB962C8B-B14F-4D97-AF65-F5344CB8AC3E}">
        <p14:creationId xmlns:p14="http://schemas.microsoft.com/office/powerpoint/2010/main" val="1732255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C99E3C-0A1B-4BF5-9783-CBB2008FF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23" y="3282572"/>
            <a:ext cx="3052793" cy="28987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4FD86B-741F-449E-956E-610028B57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9470" y="3553282"/>
            <a:ext cx="3428407" cy="22927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1F3934-F336-41B1-BCCA-BFB3CB604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0465" y="3429000"/>
            <a:ext cx="3055455" cy="2541316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AAF45AE8-E2F6-4B6E-B8DF-2177E0339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916" y="360349"/>
            <a:ext cx="39987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u="sng" dirty="0"/>
              <a:t>F.  Thermodynamics</a:t>
            </a:r>
            <a:endParaRPr lang="en-US" b="1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E6AB31-508F-4732-96FF-B6177D40C729}"/>
              </a:ext>
            </a:extLst>
          </p:cNvPr>
          <p:cNvSpPr txBox="1"/>
          <p:nvPr/>
        </p:nvSpPr>
        <p:spPr>
          <a:xfrm>
            <a:off x="964436" y="1563328"/>
            <a:ext cx="8081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Apropos practical matters, we’ll use the 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laws of thermodynamics to analyze the performance and efficiency of: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2FC339-E2C2-47BD-A7A2-870D7613D0A8}"/>
              </a:ext>
            </a:extLst>
          </p:cNvPr>
          <p:cNvSpPr txBox="1"/>
          <p:nvPr/>
        </p:nvSpPr>
        <p:spPr>
          <a:xfrm>
            <a:off x="964436" y="2495078"/>
            <a:ext cx="282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 Engines</a:t>
            </a:r>
          </a:p>
          <a:p>
            <a:r>
              <a:rPr lang="en-US" dirty="0"/>
              <a:t>(like internal combustion)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2FD0D9-61A7-4F46-8F9E-66821A678985}"/>
              </a:ext>
            </a:extLst>
          </p:cNvPr>
          <p:cNvSpPr txBox="1"/>
          <p:nvPr/>
        </p:nvSpPr>
        <p:spPr>
          <a:xfrm>
            <a:off x="7958526" y="2529493"/>
            <a:ext cx="1798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Refrigerators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A63DEE-2D69-4101-84A0-F4812C63BC49}"/>
              </a:ext>
            </a:extLst>
          </p:cNvPr>
          <p:cNvSpPr txBox="1"/>
          <p:nvPr/>
        </p:nvSpPr>
        <p:spPr>
          <a:xfrm>
            <a:off x="4277033" y="2537874"/>
            <a:ext cx="1903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Metabolic Engines</a:t>
            </a:r>
          </a:p>
        </p:txBody>
      </p:sp>
    </p:spTree>
    <p:extLst>
      <p:ext uri="{BB962C8B-B14F-4D97-AF65-F5344CB8AC3E}">
        <p14:creationId xmlns:p14="http://schemas.microsoft.com/office/powerpoint/2010/main" val="4017412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343B9-1766-4A5B-B06C-0D4634E701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2235" y="284991"/>
            <a:ext cx="9144000" cy="477837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latin typeface="+mn-lt"/>
              </a:rPr>
              <a:t>F.1 Mechanical Energy</a:t>
            </a:r>
            <a:endParaRPr lang="en-US" b="1" u="sng" dirty="0">
              <a:latin typeface="+mn-lt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A3ADB50-AEC7-4BE8-BD6E-A174CC79E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130" y="2114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E400ADE-6256-4156-BFB4-13983B67F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131" y="18970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98F468C1-8AD3-45EB-86CE-C48EF818C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30" y="2149075"/>
            <a:ext cx="3009954" cy="3784502"/>
          </a:xfrm>
          <a:prstGeom prst="rect">
            <a:avLst/>
          </a:prstGeom>
        </p:spPr>
      </p:pic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72EF5934-C63F-43D7-96C0-0DEA018E76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669032"/>
              </p:ext>
            </p:extLst>
          </p:nvPr>
        </p:nvGraphicFramePr>
        <p:xfrm>
          <a:off x="4430815" y="2129810"/>
          <a:ext cx="8445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" name="Equation" r:id="rId4" imgW="482400" imgH="228600" progId="Equation.DSMT4">
                  <p:embed/>
                </p:oleObj>
              </mc:Choice>
              <mc:Fallback>
                <p:oleObj name="Equation" r:id="rId4" imgW="482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30815" y="2129810"/>
                        <a:ext cx="844550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63643E8-3D8A-4E10-9352-E531C1C08806}"/>
              </a:ext>
            </a:extLst>
          </p:cNvPr>
          <p:cNvSpPr txBox="1"/>
          <p:nvPr/>
        </p:nvSpPr>
        <p:spPr>
          <a:xfrm>
            <a:off x="706639" y="1329909"/>
            <a:ext cx="10508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up is energy.  So in 141, you already examined mechanical energy, as (mostly) manifested in the ball here: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0EC4F93-63A1-46EB-8044-5E7EAE6C30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085266"/>
              </p:ext>
            </p:extLst>
          </p:nvPr>
        </p:nvGraphicFramePr>
        <p:xfrm>
          <a:off x="6183313" y="1990725"/>
          <a:ext cx="91122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" name="Equation" r:id="rId6" imgW="520560" imgH="393480" progId="Equation.DSMT4">
                  <p:embed/>
                </p:oleObj>
              </mc:Choice>
              <mc:Fallback>
                <p:oleObj name="Equation" r:id="rId6" imgW="520560" imgH="39348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72EF5934-C63F-43D7-96C0-0DEA018E7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83313" y="1990725"/>
                        <a:ext cx="911225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4AE8ECA-3204-48E8-80FD-F526B1B954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692408"/>
              </p:ext>
            </p:extLst>
          </p:nvPr>
        </p:nvGraphicFramePr>
        <p:xfrm>
          <a:off x="7864780" y="1989444"/>
          <a:ext cx="62230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" name="Equation" r:id="rId8" imgW="355320" imgH="393480" progId="Equation.DSMT4">
                  <p:embed/>
                </p:oleObj>
              </mc:Choice>
              <mc:Fallback>
                <p:oleObj name="Equation" r:id="rId8" imgW="355320" imgH="39348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72EF5934-C63F-43D7-96C0-0DEA018E7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64780" y="1989444"/>
                        <a:ext cx="622300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699E3E8-C538-4D4D-AF31-BC6285E281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279323"/>
              </p:ext>
            </p:extLst>
          </p:nvPr>
        </p:nvGraphicFramePr>
        <p:xfrm>
          <a:off x="7121523" y="2202938"/>
          <a:ext cx="73342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Equation" r:id="rId10" imgW="419040" imgH="177480" progId="Equation.DSMT4">
                  <p:embed/>
                </p:oleObj>
              </mc:Choice>
              <mc:Fallback>
                <p:oleObj name="Equation" r:id="rId10" imgW="419040" imgH="17748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72EF5934-C63F-43D7-96C0-0DEA018E7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121523" y="2202938"/>
                        <a:ext cx="733425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AC69E84-2548-46A6-9D03-C4F66616CE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150261"/>
              </p:ext>
            </p:extLst>
          </p:nvPr>
        </p:nvGraphicFramePr>
        <p:xfrm>
          <a:off x="5302350" y="1979612"/>
          <a:ext cx="91122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" name="Equation" r:id="rId12" imgW="520560" imgH="393480" progId="Equation.DSMT4">
                  <p:embed/>
                </p:oleObj>
              </mc:Choice>
              <mc:Fallback>
                <p:oleObj name="Equation" r:id="rId12" imgW="520560" imgH="39348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72EF5934-C63F-43D7-96C0-0DEA018E7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02350" y="1979612"/>
                        <a:ext cx="911225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333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3CEDBF4-977C-4599-82A9-B925D4B988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418511"/>
              </p:ext>
            </p:extLst>
          </p:nvPr>
        </p:nvGraphicFramePr>
        <p:xfrm>
          <a:off x="7924835" y="1554650"/>
          <a:ext cx="3978918" cy="4240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" name="Bitmap Image" r:id="rId3" imgW="2522160" imgH="2689920" progId="Paint.Picture">
                  <p:embed/>
                </p:oleObj>
              </mc:Choice>
              <mc:Fallback>
                <p:oleObj name="Bitmap Image" r:id="rId3" imgW="2522160" imgH="268992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37AD7425-44AE-4846-AC52-EDE7D3F8DD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35" y="1554650"/>
                        <a:ext cx="3978918" cy="42406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96F6C67-BFAC-445C-AA33-0329988469A7}"/>
              </a:ext>
            </a:extLst>
          </p:cNvPr>
          <p:cNvCxnSpPr>
            <a:cxnSpLocks/>
          </p:cNvCxnSpPr>
          <p:nvPr/>
        </p:nvCxnSpPr>
        <p:spPr>
          <a:xfrm flipH="1" flipV="1">
            <a:off x="7823722" y="2558092"/>
            <a:ext cx="491217" cy="30654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99A9AC3E-5EDB-4596-8FF7-7F6B1BB987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473556"/>
              </p:ext>
            </p:extLst>
          </p:nvPr>
        </p:nvGraphicFramePr>
        <p:xfrm>
          <a:off x="377825" y="4791354"/>
          <a:ext cx="51562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" name="Equation" r:id="rId5" imgW="2717640" imgH="444240" progId="Equation.DSMT4">
                  <p:embed/>
                </p:oleObj>
              </mc:Choice>
              <mc:Fallback>
                <p:oleObj name="Equation" r:id="rId5" imgW="2717640" imgH="4442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BA1BFCF-8AD1-4029-9FC7-A3E25E69A1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4791354"/>
                        <a:ext cx="5156200" cy="8255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3098AAA-CCEC-42BC-A1EE-9497352FC367}"/>
              </a:ext>
            </a:extLst>
          </p:cNvPr>
          <p:cNvSpPr txBox="1"/>
          <p:nvPr/>
        </p:nvSpPr>
        <p:spPr>
          <a:xfrm>
            <a:off x="8130207" y="43539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F297A23-6635-4657-A3FA-BBA4A90FA2A9}"/>
              </a:ext>
            </a:extLst>
          </p:cNvPr>
          <p:cNvSpPr txBox="1">
            <a:spLocks/>
          </p:cNvSpPr>
          <p:nvPr/>
        </p:nvSpPr>
        <p:spPr>
          <a:xfrm>
            <a:off x="3595973" y="305812"/>
            <a:ext cx="5000054" cy="491323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F.1 Internal (Thermal) Energy</a:t>
            </a:r>
            <a:endParaRPr lang="en-US" b="1" u="sng" dirty="0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1ECBD0-CF5C-46B2-8AC2-33C4225AFC99}"/>
              </a:ext>
            </a:extLst>
          </p:cNvPr>
          <p:cNvSpPr txBox="1"/>
          <p:nvPr/>
        </p:nvSpPr>
        <p:spPr>
          <a:xfrm>
            <a:off x="274564" y="1180265"/>
            <a:ext cx="7230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you zoom in on any object, though, you’ll see more energy than was first apparent.  For example consider this model of a solid.  Even if it is completely at rest, and has no mechanical energy, we’d see that it does have </a:t>
            </a:r>
            <a:r>
              <a:rPr lang="en-US" i="1" dirty="0"/>
              <a:t>internal</a:t>
            </a:r>
            <a:r>
              <a:rPr lang="en-US" dirty="0"/>
              <a:t> energy.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atoms are rapidly oscillating back and forth with random velocities v</a:t>
            </a:r>
            <a:r>
              <a:rPr lang="en-US" baseline="-25000" dirty="0"/>
              <a:t>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atoms are possibly rotating about their axes with random angular velocities </a:t>
            </a:r>
            <a:r>
              <a:rPr lang="el-GR" dirty="0"/>
              <a:t>ω</a:t>
            </a:r>
            <a:r>
              <a:rPr lang="en-US" baseline="-25000" dirty="0" err="1"/>
              <a:t>i</a:t>
            </a:r>
            <a:r>
              <a:rPr lang="en-US" baseline="-25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By virtue of the chemical bonds holding them together, they also possess a spring-like potential energy.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D43F9DE-168F-4650-95B4-AC1C39FF20A7}"/>
              </a:ext>
            </a:extLst>
          </p:cNvPr>
          <p:cNvCxnSpPr>
            <a:cxnSpLocks/>
          </p:cNvCxnSpPr>
          <p:nvPr/>
        </p:nvCxnSpPr>
        <p:spPr>
          <a:xfrm flipH="1" flipV="1">
            <a:off x="8980778" y="1795858"/>
            <a:ext cx="1" cy="52661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394DF0F-787D-45ED-9BA4-A69FC8FE4DE1}"/>
              </a:ext>
            </a:extLst>
          </p:cNvPr>
          <p:cNvCxnSpPr>
            <a:cxnSpLocks/>
          </p:cNvCxnSpPr>
          <p:nvPr/>
        </p:nvCxnSpPr>
        <p:spPr>
          <a:xfrm flipH="1" flipV="1">
            <a:off x="8996120" y="1513449"/>
            <a:ext cx="580921" cy="365932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A285553-9F10-43D6-B300-0CA7CD181664}"/>
              </a:ext>
            </a:extLst>
          </p:cNvPr>
          <p:cNvCxnSpPr>
            <a:cxnSpLocks/>
          </p:cNvCxnSpPr>
          <p:nvPr/>
        </p:nvCxnSpPr>
        <p:spPr>
          <a:xfrm flipH="1">
            <a:off x="8130207" y="3829361"/>
            <a:ext cx="337974" cy="524602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7BB1086-F45A-4B66-BE37-CE86E912A5CD}"/>
              </a:ext>
            </a:extLst>
          </p:cNvPr>
          <p:cNvCxnSpPr>
            <a:cxnSpLocks/>
          </p:cNvCxnSpPr>
          <p:nvPr/>
        </p:nvCxnSpPr>
        <p:spPr>
          <a:xfrm flipV="1">
            <a:off x="8560547" y="4568447"/>
            <a:ext cx="651743" cy="13063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CE5F4A-A764-457A-A1D9-E1FFFC27E5E0}"/>
              </a:ext>
            </a:extLst>
          </p:cNvPr>
          <p:cNvCxnSpPr>
            <a:cxnSpLocks/>
          </p:cNvCxnSpPr>
          <p:nvPr/>
        </p:nvCxnSpPr>
        <p:spPr>
          <a:xfrm>
            <a:off x="10568131" y="2077757"/>
            <a:ext cx="149721" cy="503129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D6F5704-CA70-48C0-B65C-4FE27C2098EB}"/>
              </a:ext>
            </a:extLst>
          </p:cNvPr>
          <p:cNvCxnSpPr>
            <a:cxnSpLocks/>
          </p:cNvCxnSpPr>
          <p:nvPr/>
        </p:nvCxnSpPr>
        <p:spPr>
          <a:xfrm flipV="1">
            <a:off x="11542766" y="1866027"/>
            <a:ext cx="360987" cy="497005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CBB5FE1-BAF3-4425-BF84-F2579C3DDEF5}"/>
              </a:ext>
            </a:extLst>
          </p:cNvPr>
          <p:cNvCxnSpPr>
            <a:cxnSpLocks/>
          </p:cNvCxnSpPr>
          <p:nvPr/>
        </p:nvCxnSpPr>
        <p:spPr>
          <a:xfrm flipH="1">
            <a:off x="8980778" y="5066832"/>
            <a:ext cx="491218" cy="22270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1C79EB7-57D8-4CF8-BE9A-26ACD4DF2C7F}"/>
              </a:ext>
            </a:extLst>
          </p:cNvPr>
          <p:cNvCxnSpPr>
            <a:cxnSpLocks/>
          </p:cNvCxnSpPr>
          <p:nvPr/>
        </p:nvCxnSpPr>
        <p:spPr>
          <a:xfrm flipH="1" flipV="1">
            <a:off x="10026714" y="4866725"/>
            <a:ext cx="451222" cy="606276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62729A2-FB11-4328-9F62-40E28E38BDBC}"/>
              </a:ext>
            </a:extLst>
          </p:cNvPr>
          <p:cNvCxnSpPr>
            <a:cxnSpLocks/>
          </p:cNvCxnSpPr>
          <p:nvPr/>
        </p:nvCxnSpPr>
        <p:spPr>
          <a:xfrm>
            <a:off x="10550811" y="3503481"/>
            <a:ext cx="431286" cy="32588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48CB4DA-10B1-4F40-9CF0-6E88C597DE47}"/>
              </a:ext>
            </a:extLst>
          </p:cNvPr>
          <p:cNvCxnSpPr>
            <a:cxnSpLocks/>
          </p:cNvCxnSpPr>
          <p:nvPr/>
        </p:nvCxnSpPr>
        <p:spPr>
          <a:xfrm>
            <a:off x="10558022" y="4586423"/>
            <a:ext cx="719042" cy="480409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47EEE49-C6DD-4FB9-9B44-5D14976D6B3E}"/>
              </a:ext>
            </a:extLst>
          </p:cNvPr>
          <p:cNvCxnSpPr>
            <a:cxnSpLocks/>
          </p:cNvCxnSpPr>
          <p:nvPr/>
        </p:nvCxnSpPr>
        <p:spPr>
          <a:xfrm flipV="1">
            <a:off x="11473315" y="3940408"/>
            <a:ext cx="430438" cy="22410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0F97EF4-DA71-4016-92B4-C1C92932BCE0}"/>
              </a:ext>
            </a:extLst>
          </p:cNvPr>
          <p:cNvCxnSpPr>
            <a:cxnSpLocks/>
          </p:cNvCxnSpPr>
          <p:nvPr/>
        </p:nvCxnSpPr>
        <p:spPr>
          <a:xfrm flipH="1" flipV="1">
            <a:off x="9212290" y="2659086"/>
            <a:ext cx="229245" cy="457045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464362C-216B-4BCD-8F6B-3D77A8B971D7}"/>
              </a:ext>
            </a:extLst>
          </p:cNvPr>
          <p:cNvCxnSpPr>
            <a:cxnSpLocks/>
          </p:cNvCxnSpPr>
          <p:nvPr/>
        </p:nvCxnSpPr>
        <p:spPr>
          <a:xfrm flipH="1">
            <a:off x="10992182" y="3131643"/>
            <a:ext cx="1009372" cy="325486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rrow: Curved Right 65">
            <a:extLst>
              <a:ext uri="{FF2B5EF4-FFF2-40B4-BE49-F238E27FC236}">
                <a16:creationId xmlns:a16="http://schemas.microsoft.com/office/drawing/2014/main" id="{D14099BC-20F0-4F96-A58B-6B8546574B96}"/>
              </a:ext>
            </a:extLst>
          </p:cNvPr>
          <p:cNvSpPr/>
          <p:nvPr/>
        </p:nvSpPr>
        <p:spPr>
          <a:xfrm rot="15049513">
            <a:off x="11647020" y="3033219"/>
            <a:ext cx="466986" cy="375961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37E209E-BC19-488A-9F08-6580B54D1860}"/>
              </a:ext>
            </a:extLst>
          </p:cNvPr>
          <p:cNvCxnSpPr>
            <a:cxnSpLocks/>
            <a:endCxn id="2" idx="2"/>
          </p:cNvCxnSpPr>
          <p:nvPr/>
        </p:nvCxnSpPr>
        <p:spPr>
          <a:xfrm flipH="1">
            <a:off x="9914294" y="5100987"/>
            <a:ext cx="1215861" cy="694301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40ABEF2-E698-4692-BDAE-A4295F2EB711}"/>
              </a:ext>
            </a:extLst>
          </p:cNvPr>
          <p:cNvCxnSpPr>
            <a:cxnSpLocks/>
          </p:cNvCxnSpPr>
          <p:nvPr/>
        </p:nvCxnSpPr>
        <p:spPr>
          <a:xfrm flipH="1">
            <a:off x="10298620" y="2863527"/>
            <a:ext cx="593658" cy="1187204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9559B1-D307-4D3F-8375-E20D04B811F8}"/>
              </a:ext>
            </a:extLst>
          </p:cNvPr>
          <p:cNvCxnSpPr>
            <a:cxnSpLocks/>
          </p:cNvCxnSpPr>
          <p:nvPr/>
        </p:nvCxnSpPr>
        <p:spPr>
          <a:xfrm flipH="1">
            <a:off x="9963363" y="1864851"/>
            <a:ext cx="1189562" cy="416943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F8F3CE3-7C4C-4FC6-8C7B-79B4D95722F5}"/>
              </a:ext>
            </a:extLst>
          </p:cNvPr>
          <p:cNvCxnSpPr>
            <a:cxnSpLocks/>
          </p:cNvCxnSpPr>
          <p:nvPr/>
        </p:nvCxnSpPr>
        <p:spPr>
          <a:xfrm flipH="1" flipV="1">
            <a:off x="7796066" y="3761986"/>
            <a:ext cx="1118082" cy="67375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rrow: Curved Right 71">
            <a:extLst>
              <a:ext uri="{FF2B5EF4-FFF2-40B4-BE49-F238E27FC236}">
                <a16:creationId xmlns:a16="http://schemas.microsoft.com/office/drawing/2014/main" id="{FBA81128-8392-402E-B518-A521965F1F40}"/>
              </a:ext>
            </a:extLst>
          </p:cNvPr>
          <p:cNvSpPr/>
          <p:nvPr/>
        </p:nvSpPr>
        <p:spPr>
          <a:xfrm rot="1578641">
            <a:off x="10597057" y="2862056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Arrow: Curved Right 72">
            <a:extLst>
              <a:ext uri="{FF2B5EF4-FFF2-40B4-BE49-F238E27FC236}">
                <a16:creationId xmlns:a16="http://schemas.microsoft.com/office/drawing/2014/main" id="{E944BEC3-7D2F-46D7-A264-549E43A9E66D}"/>
              </a:ext>
            </a:extLst>
          </p:cNvPr>
          <p:cNvSpPr/>
          <p:nvPr/>
        </p:nvSpPr>
        <p:spPr>
          <a:xfrm rot="3484535">
            <a:off x="9858653" y="5588433"/>
            <a:ext cx="466986" cy="317819"/>
          </a:xfrm>
          <a:prstGeom prst="curvedRightArrow">
            <a:avLst>
              <a:gd name="adj1" fmla="val 23600"/>
              <a:gd name="adj2" fmla="val 50000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Arrow: Curved Right 73">
            <a:extLst>
              <a:ext uri="{FF2B5EF4-FFF2-40B4-BE49-F238E27FC236}">
                <a16:creationId xmlns:a16="http://schemas.microsoft.com/office/drawing/2014/main" id="{B2AADC25-B464-44BF-BE21-AD9DF4EB2D26}"/>
              </a:ext>
            </a:extLst>
          </p:cNvPr>
          <p:cNvSpPr/>
          <p:nvPr/>
        </p:nvSpPr>
        <p:spPr>
          <a:xfrm rot="3967271">
            <a:off x="10637751" y="1782906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Arrow: Curved Right 74">
            <a:extLst>
              <a:ext uri="{FF2B5EF4-FFF2-40B4-BE49-F238E27FC236}">
                <a16:creationId xmlns:a16="http://schemas.microsoft.com/office/drawing/2014/main" id="{A4228283-A8C3-4726-9E1F-43066F66502F}"/>
              </a:ext>
            </a:extLst>
          </p:cNvPr>
          <p:cNvSpPr/>
          <p:nvPr/>
        </p:nvSpPr>
        <p:spPr>
          <a:xfrm rot="5400000">
            <a:off x="7721482" y="3636764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0013D1F-5FD0-4496-95E1-BE128A9C08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722965"/>
              </p:ext>
            </p:extLst>
          </p:nvPr>
        </p:nvGraphicFramePr>
        <p:xfrm>
          <a:off x="7592719" y="2556757"/>
          <a:ext cx="38100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5" name="Equation" r:id="rId7" imgW="164880" imgH="228600" progId="Equation.DSMT4">
                  <p:embed/>
                </p:oleObj>
              </mc:Choice>
              <mc:Fallback>
                <p:oleObj name="Equation" r:id="rId7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92719" y="2556757"/>
                        <a:ext cx="381000" cy="52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515609F-EA54-4D98-B652-58281E35D6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669357"/>
              </p:ext>
            </p:extLst>
          </p:nvPr>
        </p:nvGraphicFramePr>
        <p:xfrm>
          <a:off x="7739758" y="3988523"/>
          <a:ext cx="381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6" name="Equation" r:id="rId9" imgW="190440" imgH="241200" progId="Equation.DSMT4">
                  <p:embed/>
                </p:oleObj>
              </mc:Choice>
              <mc:Fallback>
                <p:oleObj name="Equation" r:id="rId9" imgW="1904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739758" y="3988523"/>
                        <a:ext cx="3810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9E09885-8338-452A-B094-29577866477C}"/>
              </a:ext>
            </a:extLst>
          </p:cNvPr>
          <p:cNvSpPr txBox="1"/>
          <p:nvPr/>
        </p:nvSpPr>
        <p:spPr>
          <a:xfrm>
            <a:off x="288247" y="4164509"/>
            <a:ext cx="1726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we could say: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22CBA51-F264-42E3-B5E5-CA36BEC0C306}"/>
              </a:ext>
            </a:extLst>
          </p:cNvPr>
          <p:cNvCxnSpPr>
            <a:cxnSpLocks/>
          </p:cNvCxnSpPr>
          <p:nvPr/>
        </p:nvCxnSpPr>
        <p:spPr>
          <a:xfrm flipH="1">
            <a:off x="8299194" y="2219650"/>
            <a:ext cx="114730" cy="719268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row: Curved Right 40">
            <a:extLst>
              <a:ext uri="{FF2B5EF4-FFF2-40B4-BE49-F238E27FC236}">
                <a16:creationId xmlns:a16="http://schemas.microsoft.com/office/drawing/2014/main" id="{4F1CE1F8-9D8B-41AB-9406-DED5395253F8}"/>
              </a:ext>
            </a:extLst>
          </p:cNvPr>
          <p:cNvSpPr/>
          <p:nvPr/>
        </p:nvSpPr>
        <p:spPr>
          <a:xfrm rot="487723">
            <a:off x="8144731" y="2253510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870BC48C-0F35-4C7E-95FF-AA9D8CB95F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613583"/>
              </p:ext>
            </p:extLst>
          </p:nvPr>
        </p:nvGraphicFramePr>
        <p:xfrm>
          <a:off x="7914697" y="3079533"/>
          <a:ext cx="412122" cy="559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7" name="Equation" r:id="rId11" imgW="177480" imgH="241200" progId="Equation.DSMT4">
                  <p:embed/>
                </p:oleObj>
              </mc:Choice>
              <mc:Fallback>
                <p:oleObj name="Equation" r:id="rId11" imgW="177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914697" y="3079533"/>
                        <a:ext cx="412122" cy="559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899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A289A-BCD1-4685-B78A-30E11F9D767F}"/>
              </a:ext>
            </a:extLst>
          </p:cNvPr>
          <p:cNvSpPr txBox="1">
            <a:spLocks/>
          </p:cNvSpPr>
          <p:nvPr/>
        </p:nvSpPr>
        <p:spPr>
          <a:xfrm>
            <a:off x="3595973" y="305812"/>
            <a:ext cx="5000054" cy="491323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F.1 Internal (Thermal) Energy</a:t>
            </a:r>
            <a:endParaRPr lang="en-US" b="1" u="sng" dirty="0">
              <a:latin typeface="+mn-lt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940188BB-7DDC-43C8-B38A-41A41A433C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383620"/>
              </p:ext>
            </p:extLst>
          </p:nvPr>
        </p:nvGraphicFramePr>
        <p:xfrm>
          <a:off x="7845323" y="948360"/>
          <a:ext cx="3978918" cy="4240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3" name="Bitmap Image" r:id="rId3" imgW="2522160" imgH="2689920" progId="Paint.Picture">
                  <p:embed/>
                </p:oleObj>
              </mc:Choice>
              <mc:Fallback>
                <p:oleObj name="Bitmap Image" r:id="rId3" imgW="2522160" imgH="268992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3CEDBF4-977C-4599-82A9-B925D4B988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5323" y="948360"/>
                        <a:ext cx="3978918" cy="42406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9065A50-EA12-44FB-B917-D254AD95E979}"/>
              </a:ext>
            </a:extLst>
          </p:cNvPr>
          <p:cNvCxnSpPr>
            <a:cxnSpLocks/>
          </p:cNvCxnSpPr>
          <p:nvPr/>
        </p:nvCxnSpPr>
        <p:spPr>
          <a:xfrm flipH="1" flipV="1">
            <a:off x="7744210" y="1951802"/>
            <a:ext cx="491217" cy="30654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8612F5A-4F87-46E8-852B-E1ABBCC39334}"/>
              </a:ext>
            </a:extLst>
          </p:cNvPr>
          <p:cNvSpPr txBox="1"/>
          <p:nvPr/>
        </p:nvSpPr>
        <p:spPr>
          <a:xfrm>
            <a:off x="8050695" y="37476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67006F0-1634-4035-A931-CE23331088DA}"/>
              </a:ext>
            </a:extLst>
          </p:cNvPr>
          <p:cNvCxnSpPr>
            <a:cxnSpLocks/>
          </p:cNvCxnSpPr>
          <p:nvPr/>
        </p:nvCxnSpPr>
        <p:spPr>
          <a:xfrm flipH="1" flipV="1">
            <a:off x="8901266" y="1189568"/>
            <a:ext cx="1" cy="52661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F3B76D2-BF19-46CB-A60C-D286EF7BC124}"/>
              </a:ext>
            </a:extLst>
          </p:cNvPr>
          <p:cNvCxnSpPr>
            <a:cxnSpLocks/>
          </p:cNvCxnSpPr>
          <p:nvPr/>
        </p:nvCxnSpPr>
        <p:spPr>
          <a:xfrm flipH="1" flipV="1">
            <a:off x="8916608" y="907159"/>
            <a:ext cx="580921" cy="365932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5690B92-9A56-491F-8B86-7B93D9D2C316}"/>
              </a:ext>
            </a:extLst>
          </p:cNvPr>
          <p:cNvCxnSpPr>
            <a:cxnSpLocks/>
          </p:cNvCxnSpPr>
          <p:nvPr/>
        </p:nvCxnSpPr>
        <p:spPr>
          <a:xfrm flipH="1">
            <a:off x="8050695" y="3223071"/>
            <a:ext cx="337974" cy="524602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DFF638B-78A5-4C29-9D22-D2CECC9078AA}"/>
              </a:ext>
            </a:extLst>
          </p:cNvPr>
          <p:cNvCxnSpPr>
            <a:cxnSpLocks/>
          </p:cNvCxnSpPr>
          <p:nvPr/>
        </p:nvCxnSpPr>
        <p:spPr>
          <a:xfrm flipV="1">
            <a:off x="8481035" y="3962157"/>
            <a:ext cx="651743" cy="13063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12CF4E-D681-4E65-906E-C94E5C624C3C}"/>
              </a:ext>
            </a:extLst>
          </p:cNvPr>
          <p:cNvCxnSpPr>
            <a:cxnSpLocks/>
          </p:cNvCxnSpPr>
          <p:nvPr/>
        </p:nvCxnSpPr>
        <p:spPr>
          <a:xfrm>
            <a:off x="10488619" y="1471467"/>
            <a:ext cx="149721" cy="503129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4A9DA2B-2323-4782-AA91-6FC376D989F2}"/>
              </a:ext>
            </a:extLst>
          </p:cNvPr>
          <p:cNvCxnSpPr>
            <a:cxnSpLocks/>
          </p:cNvCxnSpPr>
          <p:nvPr/>
        </p:nvCxnSpPr>
        <p:spPr>
          <a:xfrm flipV="1">
            <a:off x="11463254" y="1259737"/>
            <a:ext cx="360987" cy="497005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97E83A-7707-4ADD-9B36-EF1BFE51BE2C}"/>
              </a:ext>
            </a:extLst>
          </p:cNvPr>
          <p:cNvCxnSpPr>
            <a:cxnSpLocks/>
          </p:cNvCxnSpPr>
          <p:nvPr/>
        </p:nvCxnSpPr>
        <p:spPr>
          <a:xfrm flipH="1">
            <a:off x="8901266" y="4460542"/>
            <a:ext cx="491218" cy="22270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AD2119-9765-419C-BCAA-D5DD2779AD85}"/>
              </a:ext>
            </a:extLst>
          </p:cNvPr>
          <p:cNvCxnSpPr>
            <a:cxnSpLocks/>
          </p:cNvCxnSpPr>
          <p:nvPr/>
        </p:nvCxnSpPr>
        <p:spPr>
          <a:xfrm flipH="1" flipV="1">
            <a:off x="9947202" y="4260435"/>
            <a:ext cx="451222" cy="606276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2627C04-B5D3-4554-908C-38B1B137E536}"/>
              </a:ext>
            </a:extLst>
          </p:cNvPr>
          <p:cNvCxnSpPr>
            <a:cxnSpLocks/>
          </p:cNvCxnSpPr>
          <p:nvPr/>
        </p:nvCxnSpPr>
        <p:spPr>
          <a:xfrm>
            <a:off x="10471299" y="2897191"/>
            <a:ext cx="431286" cy="325880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EEBBC1-C44A-4923-8945-F0767204B7FE}"/>
              </a:ext>
            </a:extLst>
          </p:cNvPr>
          <p:cNvCxnSpPr>
            <a:cxnSpLocks/>
          </p:cNvCxnSpPr>
          <p:nvPr/>
        </p:nvCxnSpPr>
        <p:spPr>
          <a:xfrm>
            <a:off x="10478510" y="3980133"/>
            <a:ext cx="719042" cy="480409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57903CD-539E-4FA8-9DD7-8A20E1C01E2C}"/>
              </a:ext>
            </a:extLst>
          </p:cNvPr>
          <p:cNvCxnSpPr>
            <a:cxnSpLocks/>
          </p:cNvCxnSpPr>
          <p:nvPr/>
        </p:nvCxnSpPr>
        <p:spPr>
          <a:xfrm flipV="1">
            <a:off x="11393803" y="3334118"/>
            <a:ext cx="430438" cy="224101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27BA3CA-19FF-451B-8A2B-B4D94020E034}"/>
              </a:ext>
            </a:extLst>
          </p:cNvPr>
          <p:cNvCxnSpPr>
            <a:cxnSpLocks/>
          </p:cNvCxnSpPr>
          <p:nvPr/>
        </p:nvCxnSpPr>
        <p:spPr>
          <a:xfrm flipH="1" flipV="1">
            <a:off x="9132778" y="2052796"/>
            <a:ext cx="229245" cy="457045"/>
          </a:xfrm>
          <a:prstGeom prst="straightConnector1">
            <a:avLst/>
          </a:prstGeom>
          <a:ln w="63500">
            <a:solidFill>
              <a:schemeClr val="tx2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CB6CA9-E567-4677-9DB0-BCF07C6D9387}"/>
              </a:ext>
            </a:extLst>
          </p:cNvPr>
          <p:cNvCxnSpPr>
            <a:cxnSpLocks/>
          </p:cNvCxnSpPr>
          <p:nvPr/>
        </p:nvCxnSpPr>
        <p:spPr>
          <a:xfrm flipH="1">
            <a:off x="10912670" y="2525353"/>
            <a:ext cx="1009372" cy="325486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BAFFFEA9-01C5-4120-988B-1183C911ED1D}"/>
              </a:ext>
            </a:extLst>
          </p:cNvPr>
          <p:cNvSpPr/>
          <p:nvPr/>
        </p:nvSpPr>
        <p:spPr>
          <a:xfrm rot="15049513">
            <a:off x="11548478" y="2426929"/>
            <a:ext cx="466986" cy="375961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EE9990-1F97-423D-9DBB-C9298F46F4B4}"/>
              </a:ext>
            </a:extLst>
          </p:cNvPr>
          <p:cNvCxnSpPr>
            <a:cxnSpLocks/>
            <a:endCxn id="3" idx="2"/>
          </p:cNvCxnSpPr>
          <p:nvPr/>
        </p:nvCxnSpPr>
        <p:spPr>
          <a:xfrm flipH="1">
            <a:off x="9834782" y="4494697"/>
            <a:ext cx="1215861" cy="694301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D91614-2798-41F8-AD49-62EC1642BD99}"/>
              </a:ext>
            </a:extLst>
          </p:cNvPr>
          <p:cNvCxnSpPr>
            <a:cxnSpLocks/>
          </p:cNvCxnSpPr>
          <p:nvPr/>
        </p:nvCxnSpPr>
        <p:spPr>
          <a:xfrm flipH="1">
            <a:off x="10219108" y="2257237"/>
            <a:ext cx="593658" cy="1187204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2768FD1-B2C6-4045-A813-F65756E659CA}"/>
              </a:ext>
            </a:extLst>
          </p:cNvPr>
          <p:cNvCxnSpPr>
            <a:cxnSpLocks/>
          </p:cNvCxnSpPr>
          <p:nvPr/>
        </p:nvCxnSpPr>
        <p:spPr>
          <a:xfrm flipH="1">
            <a:off x="9883851" y="1258561"/>
            <a:ext cx="1189562" cy="416943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041742-3F24-43CD-B657-3E4CAE54A57C}"/>
              </a:ext>
            </a:extLst>
          </p:cNvPr>
          <p:cNvCxnSpPr>
            <a:cxnSpLocks/>
          </p:cNvCxnSpPr>
          <p:nvPr/>
        </p:nvCxnSpPr>
        <p:spPr>
          <a:xfrm flipH="1" flipV="1">
            <a:off x="7716554" y="3155696"/>
            <a:ext cx="1118082" cy="67375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row: Curved Right 23">
            <a:extLst>
              <a:ext uri="{FF2B5EF4-FFF2-40B4-BE49-F238E27FC236}">
                <a16:creationId xmlns:a16="http://schemas.microsoft.com/office/drawing/2014/main" id="{04C18637-50B1-484D-92BE-02BB90846749}"/>
              </a:ext>
            </a:extLst>
          </p:cNvPr>
          <p:cNvSpPr/>
          <p:nvPr/>
        </p:nvSpPr>
        <p:spPr>
          <a:xfrm rot="1578641">
            <a:off x="10517545" y="2255766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Curved Right 24">
            <a:extLst>
              <a:ext uri="{FF2B5EF4-FFF2-40B4-BE49-F238E27FC236}">
                <a16:creationId xmlns:a16="http://schemas.microsoft.com/office/drawing/2014/main" id="{BCD65CEE-03A7-4DCA-82A9-5047C1A4EA73}"/>
              </a:ext>
            </a:extLst>
          </p:cNvPr>
          <p:cNvSpPr/>
          <p:nvPr/>
        </p:nvSpPr>
        <p:spPr>
          <a:xfrm rot="3484535">
            <a:off x="9779141" y="4982143"/>
            <a:ext cx="466986" cy="317819"/>
          </a:xfrm>
          <a:prstGeom prst="curvedRightArrow">
            <a:avLst>
              <a:gd name="adj1" fmla="val 23600"/>
              <a:gd name="adj2" fmla="val 50000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Curved Right 25">
            <a:extLst>
              <a:ext uri="{FF2B5EF4-FFF2-40B4-BE49-F238E27FC236}">
                <a16:creationId xmlns:a16="http://schemas.microsoft.com/office/drawing/2014/main" id="{9CECAC11-BD44-475B-9703-45A4E131F13F}"/>
              </a:ext>
            </a:extLst>
          </p:cNvPr>
          <p:cNvSpPr/>
          <p:nvPr/>
        </p:nvSpPr>
        <p:spPr>
          <a:xfrm rot="3967271">
            <a:off x="10558239" y="1176616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Arrow: Curved Right 26">
            <a:extLst>
              <a:ext uri="{FF2B5EF4-FFF2-40B4-BE49-F238E27FC236}">
                <a16:creationId xmlns:a16="http://schemas.microsoft.com/office/drawing/2014/main" id="{FBF9168D-77C3-43C9-B065-69344D7C0AF2}"/>
              </a:ext>
            </a:extLst>
          </p:cNvPr>
          <p:cNvSpPr/>
          <p:nvPr/>
        </p:nvSpPr>
        <p:spPr>
          <a:xfrm rot="5400000">
            <a:off x="7641970" y="3030474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24F38F6B-6232-428C-B540-304CEEF293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268915"/>
              </p:ext>
            </p:extLst>
          </p:nvPr>
        </p:nvGraphicFramePr>
        <p:xfrm>
          <a:off x="7513207" y="1950467"/>
          <a:ext cx="38100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4" name="Equation" r:id="rId5" imgW="164880" imgH="228600" progId="Equation.DSMT4">
                  <p:embed/>
                </p:oleObj>
              </mc:Choice>
              <mc:Fallback>
                <p:oleObj name="Equation" r:id="rId5" imgW="16488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0013D1F-5FD0-4496-95E1-BE128A9C0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13207" y="1950467"/>
                        <a:ext cx="381000" cy="52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B23AAF93-BD96-4BC1-B50B-C2E5DE7885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357102"/>
              </p:ext>
            </p:extLst>
          </p:nvPr>
        </p:nvGraphicFramePr>
        <p:xfrm>
          <a:off x="7660246" y="3382233"/>
          <a:ext cx="381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5" name="Equation" r:id="rId7" imgW="190440" imgH="241200" progId="Equation.DSMT4">
                  <p:embed/>
                </p:oleObj>
              </mc:Choice>
              <mc:Fallback>
                <p:oleObj name="Equation" r:id="rId7" imgW="190440" imgH="241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515609F-EA54-4D98-B652-58281E35D6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60246" y="3382233"/>
                        <a:ext cx="3810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5378DAA-4F3B-4AC2-9F71-9235D5961367}"/>
              </a:ext>
            </a:extLst>
          </p:cNvPr>
          <p:cNvCxnSpPr>
            <a:cxnSpLocks/>
          </p:cNvCxnSpPr>
          <p:nvPr/>
        </p:nvCxnSpPr>
        <p:spPr>
          <a:xfrm flipH="1">
            <a:off x="8219682" y="1613360"/>
            <a:ext cx="114730" cy="719268"/>
          </a:xfrm>
          <a:prstGeom prst="line">
            <a:avLst/>
          </a:prstGeom>
          <a:ln w="508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row: Curved Right 30">
            <a:extLst>
              <a:ext uri="{FF2B5EF4-FFF2-40B4-BE49-F238E27FC236}">
                <a16:creationId xmlns:a16="http://schemas.microsoft.com/office/drawing/2014/main" id="{BE91764B-7C28-4325-A0F8-3F1C9B5E2595}"/>
              </a:ext>
            </a:extLst>
          </p:cNvPr>
          <p:cNvSpPr/>
          <p:nvPr/>
        </p:nvSpPr>
        <p:spPr>
          <a:xfrm rot="487723">
            <a:off x="8065219" y="1647220"/>
            <a:ext cx="466986" cy="317819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B7641546-88CC-4C1A-91C0-2BB0FB38F6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398983"/>
              </p:ext>
            </p:extLst>
          </p:nvPr>
        </p:nvGraphicFramePr>
        <p:xfrm>
          <a:off x="7835185" y="2473243"/>
          <a:ext cx="412122" cy="559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6" name="Equation" r:id="rId9" imgW="177480" imgH="241200" progId="Equation.DSMT4">
                  <p:embed/>
                </p:oleObj>
              </mc:Choice>
              <mc:Fallback>
                <p:oleObj name="Equation" r:id="rId9" imgW="177480" imgH="2412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870BC48C-0F35-4C7E-95FF-AA9D8CB95F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835185" y="2473243"/>
                        <a:ext cx="412122" cy="559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A0DD1710-FFC7-44D3-B61C-82ED4237F5E9}"/>
              </a:ext>
            </a:extLst>
          </p:cNvPr>
          <p:cNvSpPr txBox="1"/>
          <p:nvPr/>
        </p:nvSpPr>
        <p:spPr>
          <a:xfrm>
            <a:off x="442782" y="1273091"/>
            <a:ext cx="63590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 although our formula is true, it doesn’t help </a:t>
            </a:r>
            <a:r>
              <a:rPr lang="en-US" i="1" dirty="0"/>
              <a:t>practically</a:t>
            </a:r>
            <a:r>
              <a:rPr lang="en-US" dirty="0"/>
              <a:t>,</a:t>
            </a:r>
          </a:p>
          <a:p>
            <a:r>
              <a:rPr lang="en-US" dirty="0"/>
              <a:t>because there are quintillions of atoms, and we cannot possibly</a:t>
            </a:r>
          </a:p>
          <a:p>
            <a:r>
              <a:rPr lang="en-US" dirty="0"/>
              <a:t>calculate the energy of an object by taking each atom’s own </a:t>
            </a:r>
          </a:p>
          <a:p>
            <a:r>
              <a:rPr lang="en-US" dirty="0"/>
              <a:t>energy precisely into account. </a:t>
            </a:r>
          </a:p>
        </p:txBody>
      </p:sp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A766D6A3-74A5-4DC2-97BD-5FD489393C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985878"/>
              </p:ext>
            </p:extLst>
          </p:nvPr>
        </p:nvGraphicFramePr>
        <p:xfrm>
          <a:off x="472721" y="3867275"/>
          <a:ext cx="2050660" cy="403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7" name="Equation" r:id="rId11" imgW="1206500" imgH="228600" progId="Equation.DSMT4">
                  <p:embed/>
                </p:oleObj>
              </mc:Choice>
              <mc:Fallback>
                <p:oleObj name="Equation" r:id="rId11" imgW="1206500" imgH="2286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86E3D184-7642-4F7D-94D7-46FB945735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21" y="3867275"/>
                        <a:ext cx="2050660" cy="4030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1DA3C604-B905-47A9-AF77-7ED2580FABE7}"/>
              </a:ext>
            </a:extLst>
          </p:cNvPr>
          <p:cNvSpPr txBox="1"/>
          <p:nvPr/>
        </p:nvSpPr>
        <p:spPr>
          <a:xfrm>
            <a:off x="456290" y="4579582"/>
            <a:ext cx="7744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 = Temperature (in Kelvin).  It measures mainly an atom’s KE.  But also takes some</a:t>
            </a:r>
          </a:p>
          <a:p>
            <a:r>
              <a:rPr lang="en-US" sz="1600" dirty="0"/>
              <a:t>      account of its PE, since high velocities means larger amplitudes of oscillations, which  </a:t>
            </a:r>
          </a:p>
          <a:p>
            <a:r>
              <a:rPr lang="en-US" sz="1600" dirty="0"/>
              <a:t>      means greater separation between atoms, which means greater PE too. 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A622E3B-32A9-4109-8AF6-1C7B7EFFD71B}"/>
              </a:ext>
            </a:extLst>
          </p:cNvPr>
          <p:cNvSpPr txBox="1"/>
          <p:nvPr/>
        </p:nvSpPr>
        <p:spPr>
          <a:xfrm>
            <a:off x="419767" y="2685550"/>
            <a:ext cx="6815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vast simplification is afforded if we just focus on what the substance’s</a:t>
            </a:r>
          </a:p>
          <a:p>
            <a:r>
              <a:rPr lang="en-US" dirty="0"/>
              <a:t>energy is on average (meaning average over small interval of time).  </a:t>
            </a:r>
          </a:p>
          <a:p>
            <a:r>
              <a:rPr lang="en-US" dirty="0"/>
              <a:t>This only depends on three variables: T, V, 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7200A94-7849-46F9-8673-8771F7D55F17}"/>
              </a:ext>
            </a:extLst>
          </p:cNvPr>
          <p:cNvSpPr txBox="1"/>
          <p:nvPr/>
        </p:nvSpPr>
        <p:spPr>
          <a:xfrm>
            <a:off x="456290" y="5516305"/>
            <a:ext cx="8515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 = Volume.  It gives average space between atoms and is what predominantly accounts for their PE.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AD496F-2A9E-4EF1-BA2F-6C0C6F8401D7}"/>
              </a:ext>
            </a:extLst>
          </p:cNvPr>
          <p:cNvSpPr txBox="1"/>
          <p:nvPr/>
        </p:nvSpPr>
        <p:spPr>
          <a:xfrm>
            <a:off x="472721" y="6086590"/>
            <a:ext cx="551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 = Number of particles.  More particles means more energy.  </a:t>
            </a:r>
          </a:p>
        </p:txBody>
      </p:sp>
    </p:spTree>
    <p:extLst>
      <p:ext uri="{BB962C8B-B14F-4D97-AF65-F5344CB8AC3E}">
        <p14:creationId xmlns:p14="http://schemas.microsoft.com/office/powerpoint/2010/main" val="329876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3A090AC3-475C-45A4-9BE2-1063539EEC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6196085"/>
              </p:ext>
            </p:extLst>
          </p:nvPr>
        </p:nvGraphicFramePr>
        <p:xfrm>
          <a:off x="329248" y="1744663"/>
          <a:ext cx="4741862" cy="379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6" name="Bitmap Image" r:id="rId4" imgW="3611880" imgH="2887920" progId="Paint.Picture">
                  <p:embed/>
                </p:oleObj>
              </mc:Choice>
              <mc:Fallback>
                <p:oleObj name="Bitmap Image" r:id="rId4" imgW="3611880" imgH="288792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48" y="1744663"/>
                        <a:ext cx="4741862" cy="3790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3D96EA90-D0C2-4609-909B-8ADE711AC1AB}"/>
              </a:ext>
            </a:extLst>
          </p:cNvPr>
          <p:cNvSpPr txBox="1">
            <a:spLocks/>
          </p:cNvSpPr>
          <p:nvPr/>
        </p:nvSpPr>
        <p:spPr>
          <a:xfrm>
            <a:off x="3005828" y="268947"/>
            <a:ext cx="6980588" cy="59591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F.1 </a:t>
            </a:r>
            <a:r>
              <a:rPr lang="en-US" sz="3200" b="1" u="sng" dirty="0" err="1">
                <a:latin typeface="+mn-lt"/>
              </a:rPr>
              <a:t>E</a:t>
            </a:r>
            <a:r>
              <a:rPr lang="en-US" sz="3200" b="1" baseline="-25000" dirty="0" err="1">
                <a:latin typeface="+mn-lt"/>
              </a:rPr>
              <a:t>int</a:t>
            </a:r>
            <a:r>
              <a:rPr lang="en-US" sz="3200" b="1" baseline="-25000" dirty="0">
                <a:latin typeface="+mn-lt"/>
              </a:rPr>
              <a:t>.</a:t>
            </a:r>
            <a:r>
              <a:rPr lang="en-US" sz="3200" b="1" u="sng" dirty="0">
                <a:latin typeface="+mn-lt"/>
              </a:rPr>
              <a:t>(T,V,N)’s dependence on T</a:t>
            </a:r>
            <a:endParaRPr lang="en-US" sz="4000" b="1" u="sng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36B359-9EC4-4CF0-87A5-3E9BFBADB3FB}"/>
              </a:ext>
            </a:extLst>
          </p:cNvPr>
          <p:cNvSpPr txBox="1"/>
          <p:nvPr/>
        </p:nvSpPr>
        <p:spPr>
          <a:xfrm>
            <a:off x="302155" y="923013"/>
            <a:ext cx="11468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Now we want to figure out what </a:t>
            </a:r>
            <a:r>
              <a:rPr lang="en-US" sz="1600" dirty="0" err="1"/>
              <a:t>E</a:t>
            </a:r>
            <a:r>
              <a:rPr lang="en-US" sz="1600" baseline="-25000" dirty="0" err="1"/>
              <a:t>int</a:t>
            </a:r>
            <a:r>
              <a:rPr lang="en-US" sz="1600" baseline="-25000" dirty="0"/>
              <a:t>.</a:t>
            </a:r>
            <a:r>
              <a:rPr lang="en-US" sz="1600" dirty="0"/>
              <a:t>(T,V,N) is for various substances.  Turns out even </a:t>
            </a:r>
            <a:r>
              <a:rPr lang="en-US" sz="1600" i="1" dirty="0"/>
              <a:t>this</a:t>
            </a:r>
            <a:r>
              <a:rPr lang="en-US" sz="1600" dirty="0"/>
              <a:t> gets complicated pretty quickly.  So we’ll temper our ambitions, and focus, for now, on just the T-dependence of </a:t>
            </a:r>
            <a:r>
              <a:rPr lang="en-US" sz="1600" dirty="0" err="1"/>
              <a:t>E</a:t>
            </a:r>
            <a:r>
              <a:rPr lang="en-US" sz="1600" baseline="-25000" dirty="0" err="1"/>
              <a:t>int</a:t>
            </a:r>
            <a:r>
              <a:rPr lang="en-US" sz="1600" baseline="-25000" dirty="0"/>
              <a:t>.</a:t>
            </a:r>
            <a:r>
              <a:rPr lang="en-US" sz="1600" dirty="0"/>
              <a:t>.  This is the </a:t>
            </a:r>
            <a:r>
              <a:rPr lang="en-US" sz="1600" i="1" dirty="0"/>
              <a:t>most</a:t>
            </a:r>
            <a:r>
              <a:rPr lang="en-US" sz="1600" dirty="0"/>
              <a:t> important aspect for practical applications. 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208F5DB-446D-4301-BFA0-56A957798E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809842"/>
              </p:ext>
            </p:extLst>
          </p:nvPr>
        </p:nvGraphicFramePr>
        <p:xfrm>
          <a:off x="5071110" y="1526680"/>
          <a:ext cx="4522787" cy="411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7" name="Bitmap Image" r:id="rId6" imgW="2613600" imgH="2095560" progId="Paint.Picture">
                  <p:embed/>
                </p:oleObj>
              </mc:Choice>
              <mc:Fallback>
                <p:oleObj name="Bitmap Image" r:id="rId6" imgW="2613600" imgH="20955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l="3883" t="-2715" r="2913" b="-3619"/>
                      <a:stretch>
                        <a:fillRect/>
                      </a:stretch>
                    </p:blipFill>
                    <p:spPr bwMode="auto">
                      <a:xfrm>
                        <a:off x="5071110" y="1526680"/>
                        <a:ext cx="4522787" cy="4119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00E4229-C890-4F38-82FE-095C31583594}"/>
              </a:ext>
            </a:extLst>
          </p:cNvPr>
          <p:cNvCxnSpPr>
            <a:cxnSpLocks/>
          </p:cNvCxnSpPr>
          <p:nvPr/>
        </p:nvCxnSpPr>
        <p:spPr>
          <a:xfrm>
            <a:off x="2335696" y="4042133"/>
            <a:ext cx="0" cy="893515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8A8C06-0766-42D9-9677-09881F734452}"/>
              </a:ext>
            </a:extLst>
          </p:cNvPr>
          <p:cNvCxnSpPr>
            <a:cxnSpLocks/>
          </p:cNvCxnSpPr>
          <p:nvPr/>
        </p:nvCxnSpPr>
        <p:spPr>
          <a:xfrm>
            <a:off x="3193774" y="4042133"/>
            <a:ext cx="0" cy="893515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E124C32-09F4-4A07-8320-025E17346E5D}"/>
              </a:ext>
            </a:extLst>
          </p:cNvPr>
          <p:cNvCxnSpPr>
            <a:cxnSpLocks/>
          </p:cNvCxnSpPr>
          <p:nvPr/>
        </p:nvCxnSpPr>
        <p:spPr>
          <a:xfrm>
            <a:off x="992258" y="4032194"/>
            <a:ext cx="3669194" cy="9939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D5BBC9FC-15A2-4D17-858F-BA1D3D372F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757986"/>
              </p:ext>
            </p:extLst>
          </p:nvPr>
        </p:nvGraphicFramePr>
        <p:xfrm>
          <a:off x="2175841" y="4995110"/>
          <a:ext cx="319709" cy="433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8" name="Equation" r:id="rId8" imgW="177480" imgH="241200" progId="Equation.DSMT4">
                  <p:embed/>
                </p:oleObj>
              </mc:Choice>
              <mc:Fallback>
                <p:oleObj name="Equation" r:id="rId8" imgW="177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75841" y="4995110"/>
                        <a:ext cx="319709" cy="433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8FC9168A-34B9-4507-8757-B25AA003A1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5815879"/>
              </p:ext>
            </p:extLst>
          </p:nvPr>
        </p:nvGraphicFramePr>
        <p:xfrm>
          <a:off x="3098800" y="5006023"/>
          <a:ext cx="2730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" name="Equation" r:id="rId10" imgW="152280" imgH="228600" progId="Equation.DSMT4">
                  <p:embed/>
                </p:oleObj>
              </mc:Choice>
              <mc:Fallback>
                <p:oleObj name="Equation" r:id="rId10" imgW="152280" imgH="22860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D5BBC9FC-15A2-4D17-858F-BA1D3D372F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098800" y="5006023"/>
                        <a:ext cx="273050" cy="40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Connector: Curved 30">
            <a:extLst>
              <a:ext uri="{FF2B5EF4-FFF2-40B4-BE49-F238E27FC236}">
                <a16:creationId xmlns:a16="http://schemas.microsoft.com/office/drawing/2014/main" id="{5DE11C9C-4E4E-4D62-B365-DBA5DB799F8B}"/>
              </a:ext>
            </a:extLst>
          </p:cNvPr>
          <p:cNvCxnSpPr/>
          <p:nvPr/>
        </p:nvCxnSpPr>
        <p:spPr>
          <a:xfrm rot="5400000" flipH="1" flipV="1">
            <a:off x="1781354" y="5456569"/>
            <a:ext cx="431994" cy="356980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396FD27-97A7-41B9-B506-79D5CC7A4EF4}"/>
              </a:ext>
            </a:extLst>
          </p:cNvPr>
          <p:cNvSpPr txBox="1"/>
          <p:nvPr/>
        </p:nvSpPr>
        <p:spPr>
          <a:xfrm>
            <a:off x="383455" y="5882634"/>
            <a:ext cx="2552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Temperature of fusion, </a:t>
            </a:r>
          </a:p>
          <a:p>
            <a:r>
              <a:rPr lang="en-US" sz="1600" dirty="0"/>
              <a:t>where solid becomes liquid.</a:t>
            </a:r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A246F1DE-4597-4081-B6A8-067363BABB88}"/>
              </a:ext>
            </a:extLst>
          </p:cNvPr>
          <p:cNvCxnSpPr>
            <a:cxnSpLocks/>
          </p:cNvCxnSpPr>
          <p:nvPr/>
        </p:nvCxnSpPr>
        <p:spPr>
          <a:xfrm rot="16200000" flipV="1">
            <a:off x="3245306" y="5438620"/>
            <a:ext cx="472785" cy="415244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C02BAE1-D2FA-4307-835F-92A570E2AF6A}"/>
              </a:ext>
            </a:extLst>
          </p:cNvPr>
          <p:cNvSpPr txBox="1"/>
          <p:nvPr/>
        </p:nvSpPr>
        <p:spPr>
          <a:xfrm>
            <a:off x="3193774" y="5872695"/>
            <a:ext cx="2645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Temperature of vaporization, </a:t>
            </a:r>
          </a:p>
          <a:p>
            <a:r>
              <a:rPr lang="en-US" sz="1600" dirty="0"/>
              <a:t>where liquid becomes gas.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97BBDA0-2D5E-4E48-9A7B-835A1CEF3241}"/>
              </a:ext>
            </a:extLst>
          </p:cNvPr>
          <p:cNvCxnSpPr>
            <a:cxnSpLocks/>
          </p:cNvCxnSpPr>
          <p:nvPr/>
        </p:nvCxnSpPr>
        <p:spPr>
          <a:xfrm flipH="1" flipV="1">
            <a:off x="6246592" y="3770277"/>
            <a:ext cx="3354" cy="464948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CFDA59C-500D-42CC-B96F-8B2A260BD1E9}"/>
              </a:ext>
            </a:extLst>
          </p:cNvPr>
          <p:cNvSpPr/>
          <p:nvPr/>
        </p:nvSpPr>
        <p:spPr>
          <a:xfrm>
            <a:off x="5550975" y="4235224"/>
            <a:ext cx="695617" cy="319760"/>
          </a:xfrm>
          <a:custGeom>
            <a:avLst/>
            <a:gdLst>
              <a:gd name="connsiteX0" fmla="*/ 0 w 695617"/>
              <a:gd name="connsiteY0" fmla="*/ 319760 h 319760"/>
              <a:gd name="connsiteX1" fmla="*/ 230003 w 695617"/>
              <a:gd name="connsiteY1" fmla="*/ 291710 h 319760"/>
              <a:gd name="connsiteX2" fmla="*/ 403907 w 695617"/>
              <a:gd name="connsiteY2" fmla="*/ 224393 h 319760"/>
              <a:gd name="connsiteX3" fmla="*/ 521713 w 695617"/>
              <a:gd name="connsiteY3" fmla="*/ 151465 h 319760"/>
              <a:gd name="connsiteX4" fmla="*/ 695617 w 695617"/>
              <a:gd name="connsiteY4" fmla="*/ 0 h 319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617" h="319760">
                <a:moveTo>
                  <a:pt x="0" y="319760"/>
                </a:moveTo>
                <a:cubicBezTo>
                  <a:pt x="81342" y="313682"/>
                  <a:pt x="162685" y="307604"/>
                  <a:pt x="230003" y="291710"/>
                </a:cubicBezTo>
                <a:cubicBezTo>
                  <a:pt x="297321" y="275816"/>
                  <a:pt x="355289" y="247767"/>
                  <a:pt x="403907" y="224393"/>
                </a:cubicBezTo>
                <a:cubicBezTo>
                  <a:pt x="452525" y="201019"/>
                  <a:pt x="473095" y="188864"/>
                  <a:pt x="521713" y="151465"/>
                </a:cubicBezTo>
                <a:cubicBezTo>
                  <a:pt x="570331" y="114066"/>
                  <a:pt x="632974" y="57033"/>
                  <a:pt x="695617" y="0"/>
                </a:cubicBezTo>
              </a:path>
            </a:pathLst>
          </a:custGeom>
          <a:noFill/>
          <a:ln w="25400">
            <a:solidFill>
              <a:srgbClr val="7030A0">
                <a:alpha val="9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CDB8D5F-B0C9-4A51-81AB-DDA4CCF0D180}"/>
              </a:ext>
            </a:extLst>
          </p:cNvPr>
          <p:cNvSpPr/>
          <p:nvPr/>
        </p:nvSpPr>
        <p:spPr>
          <a:xfrm>
            <a:off x="6240983" y="3264726"/>
            <a:ext cx="751033" cy="504883"/>
          </a:xfrm>
          <a:custGeom>
            <a:avLst/>
            <a:gdLst>
              <a:gd name="connsiteX0" fmla="*/ 0 w 751033"/>
              <a:gd name="connsiteY0" fmla="*/ 504883 h 504883"/>
              <a:gd name="connsiteX1" fmla="*/ 465614 w 751033"/>
              <a:gd name="connsiteY1" fmla="*/ 286101 h 504883"/>
              <a:gd name="connsiteX2" fmla="*/ 718056 w 751033"/>
              <a:gd name="connsiteY2" fmla="*/ 56098 h 504883"/>
              <a:gd name="connsiteX3" fmla="*/ 740495 w 751033"/>
              <a:gd name="connsiteY3" fmla="*/ 0 h 504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033" h="504883">
                <a:moveTo>
                  <a:pt x="0" y="504883"/>
                </a:moveTo>
                <a:cubicBezTo>
                  <a:pt x="172969" y="432890"/>
                  <a:pt x="345938" y="360898"/>
                  <a:pt x="465614" y="286101"/>
                </a:cubicBezTo>
                <a:cubicBezTo>
                  <a:pt x="585290" y="211304"/>
                  <a:pt x="672242" y="103782"/>
                  <a:pt x="718056" y="56098"/>
                </a:cubicBezTo>
                <a:cubicBezTo>
                  <a:pt x="763870" y="8414"/>
                  <a:pt x="752182" y="4207"/>
                  <a:pt x="740495" y="0"/>
                </a:cubicBezTo>
              </a:path>
            </a:pathLst>
          </a:custGeom>
          <a:noFill/>
          <a:ln w="254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78CFBE6-6E7B-46C3-AA5E-3D7E64B46B1E}"/>
              </a:ext>
            </a:extLst>
          </p:cNvPr>
          <p:cNvCxnSpPr>
            <a:cxnSpLocks/>
          </p:cNvCxnSpPr>
          <p:nvPr/>
        </p:nvCxnSpPr>
        <p:spPr>
          <a:xfrm flipV="1">
            <a:off x="6992016" y="2651793"/>
            <a:ext cx="0" cy="612933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17F894CC-4E92-48B1-9064-A5BD2A40D61A}"/>
              </a:ext>
            </a:extLst>
          </p:cNvPr>
          <p:cNvSpPr/>
          <p:nvPr/>
        </p:nvSpPr>
        <p:spPr>
          <a:xfrm>
            <a:off x="6992698" y="2193251"/>
            <a:ext cx="1548309" cy="454395"/>
          </a:xfrm>
          <a:custGeom>
            <a:avLst/>
            <a:gdLst>
              <a:gd name="connsiteX0" fmla="*/ 0 w 1548309"/>
              <a:gd name="connsiteY0" fmla="*/ 454395 h 454395"/>
              <a:gd name="connsiteX1" fmla="*/ 465615 w 1548309"/>
              <a:gd name="connsiteY1" fmla="*/ 353418 h 454395"/>
              <a:gd name="connsiteX2" fmla="*/ 465615 w 1548309"/>
              <a:gd name="connsiteY2" fmla="*/ 353418 h 454395"/>
              <a:gd name="connsiteX3" fmla="*/ 852692 w 1548309"/>
              <a:gd name="connsiteY3" fmla="*/ 241222 h 454395"/>
              <a:gd name="connsiteX4" fmla="*/ 1346356 w 1548309"/>
              <a:gd name="connsiteY4" fmla="*/ 84147 h 454395"/>
              <a:gd name="connsiteX5" fmla="*/ 1548309 w 1548309"/>
              <a:gd name="connsiteY5" fmla="*/ 0 h 45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8309" h="454395">
                <a:moveTo>
                  <a:pt x="0" y="454395"/>
                </a:moveTo>
                <a:lnTo>
                  <a:pt x="465615" y="353418"/>
                </a:lnTo>
                <a:lnTo>
                  <a:pt x="465615" y="353418"/>
                </a:lnTo>
                <a:lnTo>
                  <a:pt x="852692" y="241222"/>
                </a:lnTo>
                <a:cubicBezTo>
                  <a:pt x="999482" y="196343"/>
                  <a:pt x="1230420" y="124351"/>
                  <a:pt x="1346356" y="84147"/>
                </a:cubicBezTo>
                <a:cubicBezTo>
                  <a:pt x="1462292" y="43943"/>
                  <a:pt x="1505300" y="21971"/>
                  <a:pt x="1548309" y="0"/>
                </a:cubicBezTo>
              </a:path>
            </a:pathLst>
          </a:cu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591B625-2945-4C51-909D-34FA05654D3E}"/>
              </a:ext>
            </a:extLst>
          </p:cNvPr>
          <p:cNvCxnSpPr>
            <a:cxnSpLocks/>
            <a:endCxn id="48" idx="1"/>
          </p:cNvCxnSpPr>
          <p:nvPr/>
        </p:nvCxnSpPr>
        <p:spPr>
          <a:xfrm flipH="1">
            <a:off x="6706597" y="1908766"/>
            <a:ext cx="2300024" cy="164206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A3EF03B-98FD-4305-A600-CAEAEE490153}"/>
              </a:ext>
            </a:extLst>
          </p:cNvPr>
          <p:cNvCxnSpPr>
            <a:cxnSpLocks/>
            <a:endCxn id="53" idx="3"/>
          </p:cNvCxnSpPr>
          <p:nvPr/>
        </p:nvCxnSpPr>
        <p:spPr>
          <a:xfrm flipH="1">
            <a:off x="7845390" y="1902715"/>
            <a:ext cx="1161231" cy="53175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E325F8C-8EB6-4368-9345-75A2085EA118}"/>
              </a:ext>
            </a:extLst>
          </p:cNvPr>
          <p:cNvCxnSpPr>
            <a:cxnSpLocks/>
            <a:endCxn id="43" idx="2"/>
          </p:cNvCxnSpPr>
          <p:nvPr/>
        </p:nvCxnSpPr>
        <p:spPr>
          <a:xfrm flipH="1">
            <a:off x="5954882" y="1902714"/>
            <a:ext cx="3051739" cy="255690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0993E3E2-CE09-4DB8-AC44-B271B98E1E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484980"/>
              </p:ext>
            </p:extLst>
          </p:nvPr>
        </p:nvGraphicFramePr>
        <p:xfrm>
          <a:off x="9220192" y="1647734"/>
          <a:ext cx="909638" cy="612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0" name="Equation" r:id="rId12" imgW="583920" imgH="393480" progId="Equation.DSMT4">
                  <p:embed/>
                </p:oleObj>
              </mc:Choice>
              <mc:Fallback>
                <p:oleObj name="Equation" r:id="rId12" imgW="5839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220192" y="1647734"/>
                        <a:ext cx="909638" cy="6126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40B7B0EE-142F-4128-A2C3-CBE91C9123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867765"/>
              </p:ext>
            </p:extLst>
          </p:nvPr>
        </p:nvGraphicFramePr>
        <p:xfrm>
          <a:off x="9363319" y="3889709"/>
          <a:ext cx="1325562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1" name="Equation" r:id="rId14" imgW="850680" imgH="495000" progId="Equation.DSMT4">
                  <p:embed/>
                </p:oleObj>
              </mc:Choice>
              <mc:Fallback>
                <p:oleObj name="Equation" r:id="rId14" imgW="850680" imgH="495000" progId="Equation.DSMT4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0993E3E2-CE09-4DB8-AC44-B271B98E1E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363319" y="3889709"/>
                        <a:ext cx="1325562" cy="7715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BC6E1B66-1974-412F-8C5A-D51BAE6B3A0D}"/>
              </a:ext>
            </a:extLst>
          </p:cNvPr>
          <p:cNvSpPr txBox="1"/>
          <p:nvPr/>
        </p:nvSpPr>
        <p:spPr>
          <a:xfrm>
            <a:off x="9206675" y="2281707"/>
            <a:ext cx="23370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 = mass</a:t>
            </a:r>
          </a:p>
          <a:p>
            <a:r>
              <a:rPr lang="en-US" sz="1600" dirty="0"/>
              <a:t>c = specific heat capacity: </a:t>
            </a:r>
          </a:p>
          <a:p>
            <a:r>
              <a:rPr lang="en-US" sz="1600" dirty="0"/>
              <a:t>is T-dependent, and </a:t>
            </a:r>
          </a:p>
          <a:p>
            <a:r>
              <a:rPr lang="en-US" sz="1600" dirty="0"/>
              <a:t>phase-dependent.</a:t>
            </a:r>
            <a:endParaRPr lang="en-US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5CE5BD2-3AFA-4366-9A5B-33A7CA8C663A}"/>
              </a:ext>
            </a:extLst>
          </p:cNvPr>
          <p:cNvCxnSpPr>
            <a:cxnSpLocks/>
          </p:cNvCxnSpPr>
          <p:nvPr/>
        </p:nvCxnSpPr>
        <p:spPr>
          <a:xfrm flipV="1">
            <a:off x="6081402" y="3996808"/>
            <a:ext cx="166868" cy="178744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C776727F-62AD-4F3B-A186-88AE57A23646}"/>
              </a:ext>
            </a:extLst>
          </p:cNvPr>
          <p:cNvCxnSpPr>
            <a:cxnSpLocks/>
          </p:cNvCxnSpPr>
          <p:nvPr/>
        </p:nvCxnSpPr>
        <p:spPr>
          <a:xfrm flipV="1">
            <a:off x="6107263" y="2901616"/>
            <a:ext cx="898341" cy="288263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3" name="Object 82">
            <a:extLst>
              <a:ext uri="{FF2B5EF4-FFF2-40B4-BE49-F238E27FC236}">
                <a16:creationId xmlns:a16="http://schemas.microsoft.com/office/drawing/2014/main" id="{A5168875-8751-413B-AA84-F47A278094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800646"/>
              </p:ext>
            </p:extLst>
          </p:nvPr>
        </p:nvGraphicFramePr>
        <p:xfrm>
          <a:off x="5977541" y="6000889"/>
          <a:ext cx="905717" cy="26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2" name="Equation" r:id="rId16" imgW="596880" imgH="177480" progId="Equation.DSMT4">
                  <p:embed/>
                </p:oleObj>
              </mc:Choice>
              <mc:Fallback>
                <p:oleObj name="Equation" r:id="rId16" imgW="596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977541" y="6000889"/>
                        <a:ext cx="905717" cy="2697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TextBox 86">
            <a:extLst>
              <a:ext uri="{FF2B5EF4-FFF2-40B4-BE49-F238E27FC236}">
                <a16:creationId xmlns:a16="http://schemas.microsoft.com/office/drawing/2014/main" id="{D53A19AE-6FA1-4A60-ADE9-37769D6387D7}"/>
              </a:ext>
            </a:extLst>
          </p:cNvPr>
          <p:cNvSpPr txBox="1"/>
          <p:nvPr/>
        </p:nvSpPr>
        <p:spPr>
          <a:xfrm>
            <a:off x="7021877" y="5916001"/>
            <a:ext cx="1811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 = latent heat:</a:t>
            </a:r>
          </a:p>
          <a:p>
            <a:r>
              <a:rPr lang="en-US" sz="1600" dirty="0"/>
              <a:t>is phase dependent</a:t>
            </a:r>
          </a:p>
        </p:txBody>
      </p:sp>
      <p:graphicFrame>
        <p:nvGraphicFramePr>
          <p:cNvPr id="97" name="Object 96">
            <a:extLst>
              <a:ext uri="{FF2B5EF4-FFF2-40B4-BE49-F238E27FC236}">
                <a16:creationId xmlns:a16="http://schemas.microsoft.com/office/drawing/2014/main" id="{4ACDE8AA-BB60-42D8-A845-73E8C7B8CA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413935"/>
              </p:ext>
            </p:extLst>
          </p:nvPr>
        </p:nvGraphicFramePr>
        <p:xfrm>
          <a:off x="9362430" y="5210062"/>
          <a:ext cx="2609549" cy="1518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3" name="Equation" r:id="rId18" imgW="2222280" imgH="1307880" progId="Equation.DSMT4">
                  <p:embed/>
                </p:oleObj>
              </mc:Choice>
              <mc:Fallback>
                <p:oleObj name="Equation" r:id="rId18" imgW="2222280" imgH="1307880" progId="Equation.DSMT4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2430" y="5210062"/>
                        <a:ext cx="2609549" cy="15183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" name="TextBox 103">
            <a:extLst>
              <a:ext uri="{FF2B5EF4-FFF2-40B4-BE49-F238E27FC236}">
                <a16:creationId xmlns:a16="http://schemas.microsoft.com/office/drawing/2014/main" id="{951554BA-C7CC-4A74-96ED-26F7612CBD03}"/>
              </a:ext>
            </a:extLst>
          </p:cNvPr>
          <p:cNvSpPr txBox="1"/>
          <p:nvPr/>
        </p:nvSpPr>
        <p:spPr>
          <a:xfrm>
            <a:off x="9268271" y="4766371"/>
            <a:ext cx="1436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e.g. for water...</a:t>
            </a:r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1A76F3A-62AA-4C84-9B50-C6BDC423097D}"/>
              </a:ext>
            </a:extLst>
          </p:cNvPr>
          <p:cNvSpPr txBox="1"/>
          <p:nvPr/>
        </p:nvSpPr>
        <p:spPr>
          <a:xfrm>
            <a:off x="9245513" y="3474001"/>
            <a:ext cx="1799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integrating, we get: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AD65AB9-AD0F-4A34-8E2B-3AB42955FD4C}"/>
              </a:ext>
            </a:extLst>
          </p:cNvPr>
          <p:cNvCxnSpPr>
            <a:cxnSpLocks/>
          </p:cNvCxnSpPr>
          <p:nvPr/>
        </p:nvCxnSpPr>
        <p:spPr>
          <a:xfrm>
            <a:off x="7318443" y="2584150"/>
            <a:ext cx="39852" cy="2351498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5B01036-50DC-4144-9CCC-94598683B2BF}"/>
              </a:ext>
            </a:extLst>
          </p:cNvPr>
          <p:cNvCxnSpPr>
            <a:cxnSpLocks/>
          </p:cNvCxnSpPr>
          <p:nvPr/>
        </p:nvCxnSpPr>
        <p:spPr>
          <a:xfrm>
            <a:off x="7746926" y="2464389"/>
            <a:ext cx="47824" cy="24712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C98F571-869B-4068-991E-F7A7EC57E10B}"/>
              </a:ext>
            </a:extLst>
          </p:cNvPr>
          <p:cNvCxnSpPr>
            <a:cxnSpLocks/>
          </p:cNvCxnSpPr>
          <p:nvPr/>
        </p:nvCxnSpPr>
        <p:spPr>
          <a:xfrm flipH="1">
            <a:off x="5550975" y="2584150"/>
            <a:ext cx="1780375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B48FD5D-F3AB-4BDA-822C-C892EC85EB8E}"/>
              </a:ext>
            </a:extLst>
          </p:cNvPr>
          <p:cNvCxnSpPr>
            <a:cxnSpLocks/>
          </p:cNvCxnSpPr>
          <p:nvPr/>
        </p:nvCxnSpPr>
        <p:spPr>
          <a:xfrm flipH="1">
            <a:off x="5595932" y="2432490"/>
            <a:ext cx="2147799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969524C-137F-4A1F-BA95-42C72BBC3848}"/>
              </a:ext>
            </a:extLst>
          </p:cNvPr>
          <p:cNvSpPr txBox="1"/>
          <p:nvPr/>
        </p:nvSpPr>
        <p:spPr>
          <a:xfrm>
            <a:off x="7228585" y="499554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</a:t>
            </a:r>
            <a:r>
              <a:rPr lang="en-US" baseline="-25000" dirty="0">
                <a:solidFill>
                  <a:srgbClr val="00B050"/>
                </a:solidFill>
              </a:rPr>
              <a:t>1</a:t>
            </a:r>
            <a:r>
              <a:rPr lang="en-US" dirty="0">
                <a:solidFill>
                  <a:srgbClr val="00B050"/>
                </a:solidFill>
              </a:rPr>
              <a:t>    T</a:t>
            </a:r>
            <a:r>
              <a:rPr lang="en-US" baseline="-25000" dirty="0">
                <a:solidFill>
                  <a:srgbClr val="00B050"/>
                </a:solidFill>
              </a:rPr>
              <a:t>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6A9B15-FA10-4E32-9C3C-F30A9B2F4440}"/>
              </a:ext>
            </a:extLst>
          </p:cNvPr>
          <p:cNvSpPr txBox="1"/>
          <p:nvPr/>
        </p:nvSpPr>
        <p:spPr>
          <a:xfrm>
            <a:off x="5158383" y="2327678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B050"/>
                </a:solidFill>
              </a:rPr>
              <a:t>Δ</a:t>
            </a:r>
            <a:r>
              <a:rPr lang="en-US" dirty="0">
                <a:solidFill>
                  <a:srgbClr val="00B05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95974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43" grpId="0" animBg="1"/>
      <p:bldP spid="48" grpId="0" animBg="1"/>
      <p:bldP spid="53" grpId="0" animBg="1"/>
      <p:bldP spid="74" grpId="0"/>
      <p:bldP spid="87" grpId="0"/>
      <p:bldP spid="104" grpId="0"/>
      <p:bldP spid="105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5B6F7-0C16-497F-B019-F2CDB7D67363}"/>
              </a:ext>
            </a:extLst>
          </p:cNvPr>
          <p:cNvSpPr txBox="1">
            <a:spLocks/>
          </p:cNvSpPr>
          <p:nvPr/>
        </p:nvSpPr>
        <p:spPr>
          <a:xfrm>
            <a:off x="3005828" y="268947"/>
            <a:ext cx="6980588" cy="59591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F.1 </a:t>
            </a:r>
            <a:r>
              <a:rPr lang="en-US" sz="3200" b="1" u="sng" dirty="0" err="1">
                <a:latin typeface="+mn-lt"/>
              </a:rPr>
              <a:t>E</a:t>
            </a:r>
            <a:r>
              <a:rPr lang="en-US" sz="3200" b="1" baseline="-25000" dirty="0" err="1">
                <a:latin typeface="+mn-lt"/>
              </a:rPr>
              <a:t>int</a:t>
            </a:r>
            <a:r>
              <a:rPr lang="en-US" sz="3200" b="1" baseline="-25000" dirty="0">
                <a:latin typeface="+mn-lt"/>
              </a:rPr>
              <a:t>.</a:t>
            </a:r>
            <a:r>
              <a:rPr lang="en-US" sz="3200" b="1" u="sng" dirty="0">
                <a:latin typeface="+mn-lt"/>
              </a:rPr>
              <a:t>(T,V,N)’s dependence on T</a:t>
            </a:r>
            <a:endParaRPr lang="en-US" sz="4000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C3AF86-EBBA-4E1A-ACA6-783CEBDB561B}"/>
              </a:ext>
            </a:extLst>
          </p:cNvPr>
          <p:cNvSpPr txBox="1"/>
          <p:nvPr/>
        </p:nvSpPr>
        <p:spPr>
          <a:xfrm>
            <a:off x="526774" y="1063487"/>
            <a:ext cx="11049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we put 2kg of steam at 130̊˚ C in the freezer.  How much energy must it extract from the steam to condense it to</a:t>
            </a:r>
          </a:p>
          <a:p>
            <a:r>
              <a:rPr lang="en-US" dirty="0">
                <a:solidFill>
                  <a:srgbClr val="0070C0"/>
                </a:solidFill>
              </a:rPr>
              <a:t>water, and then halfway to ice?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536F395-6CCA-40C8-AF20-F9794FB9CC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725186"/>
              </p:ext>
            </p:extLst>
          </p:nvPr>
        </p:nvGraphicFramePr>
        <p:xfrm>
          <a:off x="618504" y="2050291"/>
          <a:ext cx="9717088" cy="305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Equation" r:id="rId3" imgW="6134040" imgH="1930320" progId="Equation.DSMT4">
                  <p:embed/>
                </p:oleObj>
              </mc:Choice>
              <mc:Fallback>
                <p:oleObj name="Equation" r:id="rId3" imgW="6134040" imgH="1930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8504" y="2050291"/>
                        <a:ext cx="9717088" cy="3055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7961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81142E-56D9-42DE-9AC0-48BB133D7A1B}"/>
              </a:ext>
            </a:extLst>
          </p:cNvPr>
          <p:cNvSpPr txBox="1"/>
          <p:nvPr/>
        </p:nvSpPr>
        <p:spPr>
          <a:xfrm>
            <a:off x="2661920" y="355600"/>
            <a:ext cx="7529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F.1 General </a:t>
            </a:r>
            <a:r>
              <a:rPr lang="en-US" sz="3200" b="1" u="sng" dirty="0" err="1"/>
              <a:t>E</a:t>
            </a:r>
            <a:r>
              <a:rPr lang="en-US" sz="3200" b="1" baseline="-25000" dirty="0" err="1"/>
              <a:t>int</a:t>
            </a:r>
            <a:r>
              <a:rPr lang="en-US" sz="3200" b="1" baseline="-25000" dirty="0"/>
              <a:t>.</a:t>
            </a:r>
            <a:r>
              <a:rPr lang="en-US" sz="3200" b="1" u="sng" dirty="0"/>
              <a:t>(T,V,N) formula for Ideal Gas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584AC20-8C76-4A8E-89C9-4BC0B8B63B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51312"/>
              </p:ext>
            </p:extLst>
          </p:nvPr>
        </p:nvGraphicFramePr>
        <p:xfrm>
          <a:off x="123558" y="940375"/>
          <a:ext cx="3505637" cy="2802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13" name="Bitmap Image" r:id="rId3" imgW="3611880" imgH="2887920" progId="Paint.Picture">
                  <p:embed/>
                </p:oleObj>
              </mc:Choice>
              <mc:Fallback>
                <p:oleObj name="Bitmap Image" r:id="rId3" imgW="3611880" imgH="2887920" progId="Paint.Picture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3A090AC3-475C-45A4-9BE2-1063539EEC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58" y="940375"/>
                        <a:ext cx="3505637" cy="2802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ABC7156-BEC9-40B1-9C26-7855B9506288}"/>
              </a:ext>
            </a:extLst>
          </p:cNvPr>
          <p:cNvCxnSpPr>
            <a:cxnSpLocks/>
          </p:cNvCxnSpPr>
          <p:nvPr/>
        </p:nvCxnSpPr>
        <p:spPr>
          <a:xfrm flipV="1">
            <a:off x="1246492" y="2939587"/>
            <a:ext cx="1699439" cy="116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A9A69B4-0E9B-474C-922C-2C89D23D4726}"/>
              </a:ext>
            </a:extLst>
          </p:cNvPr>
          <p:cNvSpPr txBox="1"/>
          <p:nvPr/>
        </p:nvSpPr>
        <p:spPr>
          <a:xfrm>
            <a:off x="245764" y="4165501"/>
            <a:ext cx="3093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If we restrict ourselves to the high temperature region of a gas, where its KE dominates its PE, we can develop an explicit formula for the internal energy function. The formula breaks down into three different cases: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6CFF4E8-B43F-46ED-B18C-AF542DAC89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8746286"/>
              </p:ext>
            </p:extLst>
          </p:nvPr>
        </p:nvGraphicFramePr>
        <p:xfrm>
          <a:off x="5260331" y="1544501"/>
          <a:ext cx="655638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14" name="Bitmap Image" r:id="rId5" imgW="655238" imgH="731583" progId="Paint.Picture">
                  <p:embed/>
                </p:oleObj>
              </mc:Choice>
              <mc:Fallback>
                <p:oleObj name="Bitmap Image" r:id="rId5" imgW="655238" imgH="731583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0331" y="1544501"/>
                        <a:ext cx="655638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41024DE-DB2E-4E8D-B8EA-4A1C1AEFC3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07967"/>
              </p:ext>
            </p:extLst>
          </p:nvPr>
        </p:nvGraphicFramePr>
        <p:xfrm>
          <a:off x="4856701" y="2849523"/>
          <a:ext cx="1531938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15" name="Bitmap Image" r:id="rId7" imgW="1531753" imgH="716342" progId="Paint.Picture">
                  <p:embed/>
                </p:oleObj>
              </mc:Choice>
              <mc:Fallback>
                <p:oleObj name="Bitmap Image" r:id="rId7" imgW="1531753" imgH="716342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701" y="2849523"/>
                        <a:ext cx="1531938" cy="71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EFA9E4A-851D-461E-A137-A41177874B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80915"/>
              </p:ext>
            </p:extLst>
          </p:nvPr>
        </p:nvGraphicFramePr>
        <p:xfrm>
          <a:off x="4893211" y="4141812"/>
          <a:ext cx="1638300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16" name="Bitmap Image" r:id="rId9" imgW="1638442" imgH="1241905" progId="Paint.Picture">
                  <p:embed/>
                </p:oleObj>
              </mc:Choice>
              <mc:Fallback>
                <p:oleObj name="Bitmap Image" r:id="rId9" imgW="1638442" imgH="1241905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3211" y="4141812"/>
                        <a:ext cx="1638300" cy="1241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3">
            <a:extLst>
              <a:ext uri="{FF2B5EF4-FFF2-40B4-BE49-F238E27FC236}">
                <a16:creationId xmlns:a16="http://schemas.microsoft.com/office/drawing/2014/main" id="{FB49200B-BFE2-4FC8-AD79-36C7AA88B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9762" y="212059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7D30C48-ADBB-4DE1-9996-A3E4AD34F3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151297"/>
              </p:ext>
            </p:extLst>
          </p:nvPr>
        </p:nvGraphicFramePr>
        <p:xfrm>
          <a:off x="6751638" y="1386152"/>
          <a:ext cx="497681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17" name="Equation" r:id="rId11" imgW="3759120" imgH="444240" progId="Equation.DSMT4">
                  <p:embed/>
                </p:oleObj>
              </mc:Choice>
              <mc:Fallback>
                <p:oleObj name="Equation" r:id="rId11" imgW="3759120" imgH="4442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1638" y="1386152"/>
                        <a:ext cx="4976812" cy="584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FBEF7DE9-938E-43B2-8736-5FB7DF8BF8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191716"/>
              </p:ext>
            </p:extLst>
          </p:nvPr>
        </p:nvGraphicFramePr>
        <p:xfrm>
          <a:off x="6784975" y="2879725"/>
          <a:ext cx="49101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18" name="Equation" r:id="rId13" imgW="3657600" imgH="444240" progId="Equation.DSMT4">
                  <p:embed/>
                </p:oleObj>
              </mc:Choice>
              <mc:Fallback>
                <p:oleObj name="Equation" r:id="rId13" imgW="3657600" imgH="4442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7D30C48-ADBB-4DE1-9996-A3E4AD34F3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4975" y="2879725"/>
                        <a:ext cx="4910138" cy="59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7D14276D-C435-4A0E-BCAE-ABDA53E277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732392"/>
              </p:ext>
            </p:extLst>
          </p:nvPr>
        </p:nvGraphicFramePr>
        <p:xfrm>
          <a:off x="6848475" y="4467225"/>
          <a:ext cx="48641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19" name="Equation" r:id="rId15" imgW="3606480" imgH="393480" progId="Equation.DSMT4">
                  <p:embed/>
                </p:oleObj>
              </mc:Choice>
              <mc:Fallback>
                <p:oleObj name="Equation" r:id="rId15" imgW="3606480" imgH="393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7D30C48-ADBB-4DE1-9996-A3E4AD34F3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8475" y="4467225"/>
                        <a:ext cx="4864100" cy="527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A73BE5-DE4F-4F85-9559-6A0505E1DCF4}"/>
              </a:ext>
            </a:extLst>
          </p:cNvPr>
          <p:cNvSpPr txBox="1"/>
          <p:nvPr/>
        </p:nvSpPr>
        <p:spPr>
          <a:xfrm>
            <a:off x="3553141" y="1751260"/>
            <a:ext cx="1252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monatomic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07282D-3B2B-454E-B620-BD59A1531F51}"/>
              </a:ext>
            </a:extLst>
          </p:cNvPr>
          <p:cNvSpPr txBox="1"/>
          <p:nvPr/>
        </p:nvSpPr>
        <p:spPr>
          <a:xfrm>
            <a:off x="3558931" y="3022838"/>
            <a:ext cx="999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diatomic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A5FC1E-388E-491F-AD92-FBCA3375FA51}"/>
              </a:ext>
            </a:extLst>
          </p:cNvPr>
          <p:cNvSpPr txBox="1"/>
          <p:nvPr/>
        </p:nvSpPr>
        <p:spPr>
          <a:xfrm>
            <a:off x="3577533" y="4407022"/>
            <a:ext cx="1289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triatomic or</a:t>
            </a:r>
          </a:p>
          <a:p>
            <a:r>
              <a:rPr lang="en-US" dirty="0"/>
              <a:t>more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BEA29C1C-9A94-49FD-A0C8-68A3EF6DF7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3066028"/>
              </p:ext>
            </p:extLst>
          </p:nvPr>
        </p:nvGraphicFramePr>
        <p:xfrm>
          <a:off x="7384397" y="1986329"/>
          <a:ext cx="2806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0" name="Equation" r:id="rId17" imgW="2120760" imgH="393480" progId="Equation.DSMT4">
                  <p:embed/>
                </p:oleObj>
              </mc:Choice>
              <mc:Fallback>
                <p:oleObj name="Equation" r:id="rId17" imgW="2120760" imgH="393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7D30C48-ADBB-4DE1-9996-A3E4AD34F3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4397" y="1986329"/>
                        <a:ext cx="2806700" cy="517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EC026E39-5000-41EE-BBDF-713BA6428F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480065"/>
              </p:ext>
            </p:extLst>
          </p:nvPr>
        </p:nvGraphicFramePr>
        <p:xfrm>
          <a:off x="7402790" y="3497236"/>
          <a:ext cx="354647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1" name="Equation" r:id="rId19" imgW="2679480" imgH="393480" progId="Equation.DSMT4">
                  <p:embed/>
                </p:oleObj>
              </mc:Choice>
              <mc:Fallback>
                <p:oleObj name="Equation" r:id="rId19" imgW="2679480" imgH="3934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BEA29C1C-9A94-49FD-A0C8-68A3EF6DF7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2790" y="3497236"/>
                        <a:ext cx="3546475" cy="517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3C649A92-6F75-430A-B333-9EAA8BE493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743532"/>
              </p:ext>
            </p:extLst>
          </p:nvPr>
        </p:nvGraphicFramePr>
        <p:xfrm>
          <a:off x="7463750" y="5018087"/>
          <a:ext cx="3916362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2" name="Equation" r:id="rId21" imgW="2958840" imgH="393480" progId="Equation.DSMT4">
                  <p:embed/>
                </p:oleObj>
              </mc:Choice>
              <mc:Fallback>
                <p:oleObj name="Equation" r:id="rId21" imgW="2958840" imgH="39348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EC026E39-5000-41EE-BBDF-713BA6428F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3750" y="5018087"/>
                        <a:ext cx="3916362" cy="517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020FCC7-4415-421E-910B-B13694BF80B5}"/>
              </a:ext>
            </a:extLst>
          </p:cNvPr>
          <p:cNvCxnSpPr>
            <a:cxnSpLocks/>
          </p:cNvCxnSpPr>
          <p:nvPr/>
        </p:nvCxnSpPr>
        <p:spPr>
          <a:xfrm>
            <a:off x="5580018" y="1943519"/>
            <a:ext cx="847291" cy="61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A0B9E79-4C37-4789-8F64-475D3628DC8D}"/>
              </a:ext>
            </a:extLst>
          </p:cNvPr>
          <p:cNvCxnSpPr>
            <a:cxnSpLocks/>
          </p:cNvCxnSpPr>
          <p:nvPr/>
        </p:nvCxnSpPr>
        <p:spPr>
          <a:xfrm flipH="1" flipV="1">
            <a:off x="5571529" y="1190377"/>
            <a:ext cx="4022" cy="8053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48E9A96-40C4-40D8-979D-9DF1595ED97E}"/>
              </a:ext>
            </a:extLst>
          </p:cNvPr>
          <p:cNvSpPr/>
          <p:nvPr/>
        </p:nvSpPr>
        <p:spPr>
          <a:xfrm>
            <a:off x="5529341" y="1891235"/>
            <a:ext cx="103021" cy="867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2EAD75-F374-44ED-862B-4874BEDEA0EF}"/>
              </a:ext>
            </a:extLst>
          </p:cNvPr>
          <p:cNvSpPr txBox="1"/>
          <p:nvPr/>
        </p:nvSpPr>
        <p:spPr>
          <a:xfrm>
            <a:off x="6247459" y="1891095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D569A2D-9461-49CF-8439-0DE25EFB10AB}"/>
              </a:ext>
            </a:extLst>
          </p:cNvPr>
          <p:cNvSpPr txBox="1"/>
          <p:nvPr/>
        </p:nvSpPr>
        <p:spPr>
          <a:xfrm>
            <a:off x="5310770" y="105216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1F1600-9F6A-4F00-958C-AE08E422181B}"/>
              </a:ext>
            </a:extLst>
          </p:cNvPr>
          <p:cNvSpPr txBox="1"/>
          <p:nvPr/>
        </p:nvSpPr>
        <p:spPr>
          <a:xfrm>
            <a:off x="5317182" y="1859402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B79405B-9E3F-436F-BBE9-B17F74CACE64}"/>
              </a:ext>
            </a:extLst>
          </p:cNvPr>
          <p:cNvCxnSpPr>
            <a:cxnSpLocks/>
          </p:cNvCxnSpPr>
          <p:nvPr/>
        </p:nvCxnSpPr>
        <p:spPr>
          <a:xfrm flipV="1">
            <a:off x="5571529" y="3207505"/>
            <a:ext cx="855780" cy="152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073F6AB-AACE-4CE7-91CE-222F0D98B96D}"/>
              </a:ext>
            </a:extLst>
          </p:cNvPr>
          <p:cNvCxnSpPr>
            <a:cxnSpLocks/>
          </p:cNvCxnSpPr>
          <p:nvPr/>
        </p:nvCxnSpPr>
        <p:spPr>
          <a:xfrm flipV="1">
            <a:off x="5622670" y="2512114"/>
            <a:ext cx="0" cy="7702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09E0CF95-3B4C-4DCA-9E20-60B364EE4BCB}"/>
              </a:ext>
            </a:extLst>
          </p:cNvPr>
          <p:cNvSpPr/>
          <p:nvPr/>
        </p:nvSpPr>
        <p:spPr>
          <a:xfrm>
            <a:off x="5576460" y="3177881"/>
            <a:ext cx="103021" cy="867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B3D7E3-36B8-4DCF-AACB-622535D7FEC6}"/>
              </a:ext>
            </a:extLst>
          </p:cNvPr>
          <p:cNvSpPr txBox="1"/>
          <p:nvPr/>
        </p:nvSpPr>
        <p:spPr>
          <a:xfrm>
            <a:off x="6323610" y="312790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99CB7D1-B85D-4D33-B481-DA2257691A85}"/>
              </a:ext>
            </a:extLst>
          </p:cNvPr>
          <p:cNvSpPr txBox="1"/>
          <p:nvPr/>
        </p:nvSpPr>
        <p:spPr>
          <a:xfrm>
            <a:off x="5331596" y="234723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6B46B59-3916-4DD8-A9CD-B96A72E11AB3}"/>
              </a:ext>
            </a:extLst>
          </p:cNvPr>
          <p:cNvSpPr txBox="1"/>
          <p:nvPr/>
        </p:nvSpPr>
        <p:spPr>
          <a:xfrm>
            <a:off x="5440315" y="3147517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00DA71-E79E-4676-B7AA-EAB6F0283A15}"/>
              </a:ext>
            </a:extLst>
          </p:cNvPr>
          <p:cNvCxnSpPr>
            <a:cxnSpLocks/>
          </p:cNvCxnSpPr>
          <p:nvPr/>
        </p:nvCxnSpPr>
        <p:spPr>
          <a:xfrm flipV="1">
            <a:off x="5610671" y="4807959"/>
            <a:ext cx="1057709" cy="15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ECCE6A0-0C27-43F3-9600-8C6D3EB54ED9}"/>
              </a:ext>
            </a:extLst>
          </p:cNvPr>
          <p:cNvCxnSpPr>
            <a:cxnSpLocks/>
            <a:endCxn id="49" idx="3"/>
          </p:cNvCxnSpPr>
          <p:nvPr/>
        </p:nvCxnSpPr>
        <p:spPr>
          <a:xfrm flipH="1" flipV="1">
            <a:off x="5627041" y="3810760"/>
            <a:ext cx="34772" cy="10583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1465A5E5-4AC1-48C5-BFF1-0BA9BC1AE0BF}"/>
              </a:ext>
            </a:extLst>
          </p:cNvPr>
          <p:cNvSpPr/>
          <p:nvPr/>
        </p:nvSpPr>
        <p:spPr>
          <a:xfrm>
            <a:off x="5615602" y="4764594"/>
            <a:ext cx="103021" cy="867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21D896-D3DF-4700-909A-DD7C78EA0CD6}"/>
              </a:ext>
            </a:extLst>
          </p:cNvPr>
          <p:cNvSpPr txBox="1"/>
          <p:nvPr/>
        </p:nvSpPr>
        <p:spPr>
          <a:xfrm>
            <a:off x="6487491" y="473018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2EE70D8-0E55-427C-9108-6D71E39D6742}"/>
              </a:ext>
            </a:extLst>
          </p:cNvPr>
          <p:cNvSpPr txBox="1"/>
          <p:nvPr/>
        </p:nvSpPr>
        <p:spPr>
          <a:xfrm>
            <a:off x="5338179" y="36260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E0A5B1-8183-4084-81C0-43981C83F3CD}"/>
              </a:ext>
            </a:extLst>
          </p:cNvPr>
          <p:cNvSpPr txBox="1"/>
          <p:nvPr/>
        </p:nvSpPr>
        <p:spPr>
          <a:xfrm>
            <a:off x="5489022" y="476406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  <p:graphicFrame>
        <p:nvGraphicFramePr>
          <p:cNvPr id="56" name="Object 55">
            <a:extLst>
              <a:ext uri="{FF2B5EF4-FFF2-40B4-BE49-F238E27FC236}">
                <a16:creationId xmlns:a16="http://schemas.microsoft.com/office/drawing/2014/main" id="{733C4EC6-7C8C-4D67-9220-5731ACD45F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454603"/>
              </p:ext>
            </p:extLst>
          </p:nvPr>
        </p:nvGraphicFramePr>
        <p:xfrm>
          <a:off x="6848475" y="6096497"/>
          <a:ext cx="13747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3" name="Equation" r:id="rId23" imgW="1015920" imgH="393480" progId="Equation.DSMT4">
                  <p:embed/>
                </p:oleObj>
              </mc:Choice>
              <mc:Fallback>
                <p:oleObj name="Equation" r:id="rId23" imgW="10159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848475" y="6096497"/>
                        <a:ext cx="1374775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2B5D69D4-4105-4FE1-BCF6-A50BAF57D6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407758"/>
              </p:ext>
            </p:extLst>
          </p:nvPr>
        </p:nvGraphicFramePr>
        <p:xfrm>
          <a:off x="8615525" y="6131289"/>
          <a:ext cx="2846388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4" name="Equation" r:id="rId25" imgW="2514600" imgH="457200" progId="Equation.DSMT4">
                  <p:embed/>
                </p:oleObj>
              </mc:Choice>
              <mc:Fallback>
                <p:oleObj name="Equation" r:id="rId25" imgW="25146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615525" y="6131289"/>
                        <a:ext cx="2846388" cy="51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0788A7B-9847-425F-93DE-8F3EF541634C}"/>
              </a:ext>
            </a:extLst>
          </p:cNvPr>
          <p:cNvCxnSpPr/>
          <p:nvPr/>
        </p:nvCxnSpPr>
        <p:spPr>
          <a:xfrm>
            <a:off x="6951306" y="5859624"/>
            <a:ext cx="4729519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F54A152-45F7-482F-BF13-298734AA03D4}"/>
              </a:ext>
            </a:extLst>
          </p:cNvPr>
          <p:cNvCxnSpPr/>
          <p:nvPr/>
        </p:nvCxnSpPr>
        <p:spPr>
          <a:xfrm flipH="1">
            <a:off x="5769607" y="6363197"/>
            <a:ext cx="8191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2" name="Object 61">
            <a:extLst>
              <a:ext uri="{FF2B5EF4-FFF2-40B4-BE49-F238E27FC236}">
                <a16:creationId xmlns:a16="http://schemas.microsoft.com/office/drawing/2014/main" id="{0CA31BCC-4069-49D3-BCDB-5C6E08B7EB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473439"/>
              </p:ext>
            </p:extLst>
          </p:nvPr>
        </p:nvGraphicFramePr>
        <p:xfrm>
          <a:off x="3629195" y="6106904"/>
          <a:ext cx="19748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5" name="Equation" r:id="rId27" imgW="1460160" imgH="393480" progId="Equation.DSMT4">
                  <p:embed/>
                </p:oleObj>
              </mc:Choice>
              <mc:Fallback>
                <p:oleObj name="Equation" r:id="rId27" imgW="1460160" imgH="393480" progId="Equation.DSMT4">
                  <p:embed/>
                  <p:pic>
                    <p:nvPicPr>
                      <p:cNvPr id="56" name="Object 55">
                        <a:extLst>
                          <a:ext uri="{FF2B5EF4-FFF2-40B4-BE49-F238E27FC236}">
                            <a16:creationId xmlns:a16="http://schemas.microsoft.com/office/drawing/2014/main" id="{733C4EC6-7C8C-4D67-9220-5731ACD45F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629195" y="6106904"/>
                        <a:ext cx="1974850" cy="5334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Arrow: Curved Right 65">
            <a:extLst>
              <a:ext uri="{FF2B5EF4-FFF2-40B4-BE49-F238E27FC236}">
                <a16:creationId xmlns:a16="http://schemas.microsoft.com/office/drawing/2014/main" id="{59111440-74F0-48BA-A91A-F61F983647A4}"/>
              </a:ext>
            </a:extLst>
          </p:cNvPr>
          <p:cNvSpPr/>
          <p:nvPr/>
        </p:nvSpPr>
        <p:spPr>
          <a:xfrm>
            <a:off x="5485948" y="2670354"/>
            <a:ext cx="282185" cy="159027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Arrow: Curved Right 66">
            <a:extLst>
              <a:ext uri="{FF2B5EF4-FFF2-40B4-BE49-F238E27FC236}">
                <a16:creationId xmlns:a16="http://schemas.microsoft.com/office/drawing/2014/main" id="{B95120B9-FA5B-4C0E-8B94-CD04535FCB6B}"/>
              </a:ext>
            </a:extLst>
          </p:cNvPr>
          <p:cNvSpPr/>
          <p:nvPr/>
        </p:nvSpPr>
        <p:spPr>
          <a:xfrm rot="5400000">
            <a:off x="6300565" y="4745884"/>
            <a:ext cx="282185" cy="159027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Arrow: Curved Right 67">
            <a:extLst>
              <a:ext uri="{FF2B5EF4-FFF2-40B4-BE49-F238E27FC236}">
                <a16:creationId xmlns:a16="http://schemas.microsoft.com/office/drawing/2014/main" id="{CF42D8AB-F94B-424B-A928-C4CB01F43A24}"/>
              </a:ext>
            </a:extLst>
          </p:cNvPr>
          <p:cNvSpPr/>
          <p:nvPr/>
        </p:nvSpPr>
        <p:spPr>
          <a:xfrm>
            <a:off x="5502320" y="3969878"/>
            <a:ext cx="282185" cy="159027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Arrow: Circular 74">
            <a:extLst>
              <a:ext uri="{FF2B5EF4-FFF2-40B4-BE49-F238E27FC236}">
                <a16:creationId xmlns:a16="http://schemas.microsoft.com/office/drawing/2014/main" id="{17E7D301-6599-4BAB-9245-943C1BCF9F4F}"/>
              </a:ext>
            </a:extLst>
          </p:cNvPr>
          <p:cNvSpPr/>
          <p:nvPr/>
        </p:nvSpPr>
        <p:spPr>
          <a:xfrm>
            <a:off x="5455201" y="4553226"/>
            <a:ext cx="418899" cy="717793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6A1B965-54AB-46CE-89BA-4611B2A1513B}"/>
              </a:ext>
            </a:extLst>
          </p:cNvPr>
          <p:cNvCxnSpPr>
            <a:cxnSpLocks/>
          </p:cNvCxnSpPr>
          <p:nvPr/>
        </p:nvCxnSpPr>
        <p:spPr>
          <a:xfrm flipV="1">
            <a:off x="5547244" y="1475454"/>
            <a:ext cx="0" cy="39697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0D5EA683-6FB7-4320-9E21-C064EC6FC661}"/>
              </a:ext>
            </a:extLst>
          </p:cNvPr>
          <p:cNvCxnSpPr>
            <a:cxnSpLocks/>
          </p:cNvCxnSpPr>
          <p:nvPr/>
        </p:nvCxnSpPr>
        <p:spPr>
          <a:xfrm>
            <a:off x="5718623" y="3222765"/>
            <a:ext cx="45397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B2D8B05-138C-449E-9EDA-C037EF16828A}"/>
              </a:ext>
            </a:extLst>
          </p:cNvPr>
          <p:cNvCxnSpPr>
            <a:cxnSpLocks/>
          </p:cNvCxnSpPr>
          <p:nvPr/>
        </p:nvCxnSpPr>
        <p:spPr>
          <a:xfrm>
            <a:off x="5679481" y="1958183"/>
            <a:ext cx="45397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E275718-40FF-40BD-8248-1B1E1D5DC161}"/>
              </a:ext>
            </a:extLst>
          </p:cNvPr>
          <p:cNvCxnSpPr>
            <a:cxnSpLocks/>
            <a:endCxn id="8" idx="0"/>
          </p:cNvCxnSpPr>
          <p:nvPr/>
        </p:nvCxnSpPr>
        <p:spPr>
          <a:xfrm flipV="1">
            <a:off x="5621000" y="2849523"/>
            <a:ext cx="1670" cy="3054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D2F7C55-EBF3-448F-B516-7F91921C247D}"/>
              </a:ext>
            </a:extLst>
          </p:cNvPr>
          <p:cNvCxnSpPr>
            <a:cxnSpLocks/>
          </p:cNvCxnSpPr>
          <p:nvPr/>
        </p:nvCxnSpPr>
        <p:spPr>
          <a:xfrm>
            <a:off x="5717416" y="4820033"/>
            <a:ext cx="45397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B7B0D71-8405-486E-8FE3-3C1535C0B299}"/>
              </a:ext>
            </a:extLst>
          </p:cNvPr>
          <p:cNvCxnSpPr>
            <a:cxnSpLocks/>
          </p:cNvCxnSpPr>
          <p:nvPr/>
        </p:nvCxnSpPr>
        <p:spPr>
          <a:xfrm flipV="1">
            <a:off x="5656264" y="4339936"/>
            <a:ext cx="0" cy="39697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row: Circular 87">
            <a:extLst>
              <a:ext uri="{FF2B5EF4-FFF2-40B4-BE49-F238E27FC236}">
                <a16:creationId xmlns:a16="http://schemas.microsoft.com/office/drawing/2014/main" id="{A4EA78AA-13AF-4D2B-B862-244455C20859}"/>
              </a:ext>
            </a:extLst>
          </p:cNvPr>
          <p:cNvSpPr/>
          <p:nvPr/>
        </p:nvSpPr>
        <p:spPr>
          <a:xfrm>
            <a:off x="5424611" y="3009404"/>
            <a:ext cx="418899" cy="717793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BA5DB4F-641B-4AB7-8C02-D56E1BBC8D45}"/>
              </a:ext>
            </a:extLst>
          </p:cNvPr>
          <p:cNvSpPr/>
          <p:nvPr/>
        </p:nvSpPr>
        <p:spPr>
          <a:xfrm>
            <a:off x="5529341" y="1899578"/>
            <a:ext cx="87479" cy="855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EF36635D-A9A4-46C5-B17F-13CB766D23EF}"/>
              </a:ext>
            </a:extLst>
          </p:cNvPr>
          <p:cNvSpPr/>
          <p:nvPr/>
        </p:nvSpPr>
        <p:spPr>
          <a:xfrm>
            <a:off x="5616492" y="4765762"/>
            <a:ext cx="87479" cy="855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2446D5B-97B0-4BCE-9C09-5710061E950E}"/>
              </a:ext>
            </a:extLst>
          </p:cNvPr>
          <p:cNvSpPr/>
          <p:nvPr/>
        </p:nvSpPr>
        <p:spPr>
          <a:xfrm>
            <a:off x="5591413" y="3192813"/>
            <a:ext cx="87479" cy="855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92" name="Ink 91">
                <a:extLst>
                  <a:ext uri="{FF2B5EF4-FFF2-40B4-BE49-F238E27FC236}">
                    <a16:creationId xmlns:a16="http://schemas.microsoft.com/office/drawing/2014/main" id="{7607D52A-4823-4365-BFB0-E9DBB400C2E9}"/>
                  </a:ext>
                </a:extLst>
              </p14:cNvPr>
              <p14:cNvContentPartPr/>
              <p14:nvPr/>
            </p14:nvContentPartPr>
            <p14:xfrm>
              <a:off x="2087574" y="2583882"/>
              <a:ext cx="1077480" cy="682920"/>
            </p14:xfrm>
          </p:contentPart>
        </mc:Choice>
        <mc:Fallback xmlns="">
          <p:pic>
            <p:nvPicPr>
              <p:cNvPr id="92" name="Ink 91">
                <a:extLst>
                  <a:ext uri="{FF2B5EF4-FFF2-40B4-BE49-F238E27FC236}">
                    <a16:creationId xmlns:a16="http://schemas.microsoft.com/office/drawing/2014/main" id="{7607D52A-4823-4365-BFB0-E9DBB400C2E9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2069934" y="2566242"/>
                <a:ext cx="1113120" cy="71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572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75" grpId="0" animBg="1"/>
      <p:bldP spid="88" grpId="0" animBg="1"/>
      <p:bldP spid="89" grpId="0" animBg="1"/>
      <p:bldP spid="90" grpId="0" animBg="1"/>
      <p:bldP spid="9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1443</Words>
  <Application>Microsoft Office PowerPoint</Application>
  <PresentationFormat>Widescreen</PresentationFormat>
  <Paragraphs>123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Book Antiqua</vt:lpstr>
      <vt:lpstr>Calibri</vt:lpstr>
      <vt:lpstr>Calibri Light</vt:lpstr>
      <vt:lpstr>Times New Roman</vt:lpstr>
      <vt:lpstr>Office Theme</vt:lpstr>
      <vt:lpstr>Equation</vt:lpstr>
      <vt:lpstr>Bitmap Image</vt:lpstr>
      <vt:lpstr>MathType 6.0 Equation</vt:lpstr>
      <vt:lpstr>PowerPoint Presentation</vt:lpstr>
      <vt:lpstr>PowerPoint Presentation</vt:lpstr>
      <vt:lpstr>PowerPoint Presentation</vt:lpstr>
      <vt:lpstr>F.1 Mechanical Energy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F.1 Energy</dc:title>
  <dc:creator>Andrew Douglas</dc:creator>
  <cp:lastModifiedBy>Andrew Douglas</cp:lastModifiedBy>
  <cp:revision>99</cp:revision>
  <dcterms:created xsi:type="dcterms:W3CDTF">2018-05-07T21:22:48Z</dcterms:created>
  <dcterms:modified xsi:type="dcterms:W3CDTF">2018-05-26T18:14:55Z</dcterms:modified>
</cp:coreProperties>
</file>